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23"/>
  </p:notesMasterIdLst>
  <p:sldIdLst>
    <p:sldId id="289" r:id="rId5"/>
    <p:sldId id="294" r:id="rId6"/>
    <p:sldId id="298" r:id="rId7"/>
    <p:sldId id="299" r:id="rId8"/>
    <p:sldId id="300" r:id="rId9"/>
    <p:sldId id="301" r:id="rId10"/>
    <p:sldId id="284" r:id="rId11"/>
    <p:sldId id="302" r:id="rId12"/>
    <p:sldId id="307" r:id="rId13"/>
    <p:sldId id="303" r:id="rId14"/>
    <p:sldId id="304" r:id="rId15"/>
    <p:sldId id="263" r:id="rId16"/>
    <p:sldId id="305" r:id="rId17"/>
    <p:sldId id="308" r:id="rId18"/>
    <p:sldId id="306" r:id="rId19"/>
    <p:sldId id="309" r:id="rId20"/>
    <p:sldId id="311" r:id="rId21"/>
    <p:sldId id="310" r:id="rId22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99"/>
    <a:srgbClr val="91C2FD"/>
    <a:srgbClr val="EA46CB"/>
    <a:srgbClr val="79F43C"/>
    <a:srgbClr val="EE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249" autoAdjust="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6" d="100"/>
          <a:sy n="56" d="100"/>
        </p:scale>
        <p:origin x="285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3E7AA8-5BBF-4148-A889-9B007985A2F7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2714829-EB2B-4006-99F3-2377B9D7C814}">
      <dgm:prSet/>
      <dgm:spPr/>
      <dgm:t>
        <a:bodyPr/>
        <a:lstStyle/>
        <a:p>
          <a:r>
            <a:rPr lang="en-US" b="1" dirty="0"/>
            <a:t>Multiplication Tables Check</a:t>
          </a:r>
        </a:p>
        <a:p>
          <a:r>
            <a:rPr lang="en-US" b="1" dirty="0"/>
            <a:t>Parent / </a:t>
          </a:r>
          <a:r>
            <a:rPr lang="en-US" b="1" dirty="0" err="1"/>
            <a:t>Carer</a:t>
          </a:r>
          <a:r>
            <a:rPr lang="en-US" b="1" dirty="0"/>
            <a:t> Information</a:t>
          </a:r>
          <a:endParaRPr lang="en-US" dirty="0"/>
        </a:p>
      </dgm:t>
    </dgm:pt>
    <dgm:pt modelId="{0950A0BA-2AC7-4781-8A6F-65BDCD072C4E}" type="parTrans" cxnId="{76B0762E-6038-42D2-9763-B919E2C606E4}">
      <dgm:prSet/>
      <dgm:spPr/>
      <dgm:t>
        <a:bodyPr/>
        <a:lstStyle/>
        <a:p>
          <a:endParaRPr lang="en-US"/>
        </a:p>
      </dgm:t>
    </dgm:pt>
    <dgm:pt modelId="{D2976AE6-8FAE-4E94-94EC-F18675334E28}" type="sibTrans" cxnId="{76B0762E-6038-42D2-9763-B919E2C606E4}">
      <dgm:prSet/>
      <dgm:spPr/>
      <dgm:t>
        <a:bodyPr/>
        <a:lstStyle/>
        <a:p>
          <a:endParaRPr lang="en-US"/>
        </a:p>
      </dgm:t>
    </dgm:pt>
    <dgm:pt modelId="{44C5F54B-F270-4936-B4EE-963A3736B46B}" type="pres">
      <dgm:prSet presAssocID="{393E7AA8-5BBF-4148-A889-9B007985A2F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A6CBB67-F88F-42CF-8B8A-94962DB9CD62}" type="pres">
      <dgm:prSet presAssocID="{12714829-EB2B-4006-99F3-2377B9D7C814}" presName="root" presStyleCnt="0"/>
      <dgm:spPr/>
    </dgm:pt>
    <dgm:pt modelId="{3FC8D89B-E456-4073-A540-9953F41D0FCD}" type="pres">
      <dgm:prSet presAssocID="{12714829-EB2B-4006-99F3-2377B9D7C814}" presName="rootComposite" presStyleCnt="0"/>
      <dgm:spPr/>
    </dgm:pt>
    <dgm:pt modelId="{5A38D3B8-43C5-45E2-9D3A-C4B6F8D3E79B}" type="pres">
      <dgm:prSet presAssocID="{12714829-EB2B-4006-99F3-2377B9D7C814}" presName="rootText" presStyleLbl="node1" presStyleIdx="0" presStyleCnt="1" custScaleY="91907"/>
      <dgm:spPr/>
    </dgm:pt>
    <dgm:pt modelId="{E9F997CE-ACA4-41DE-8B0C-6D39C58376E8}" type="pres">
      <dgm:prSet presAssocID="{12714829-EB2B-4006-99F3-2377B9D7C814}" presName="rootConnector" presStyleLbl="node1" presStyleIdx="0" presStyleCnt="1"/>
      <dgm:spPr/>
    </dgm:pt>
    <dgm:pt modelId="{AD89CB8F-C253-4E3E-9378-E6D35E32FDE5}" type="pres">
      <dgm:prSet presAssocID="{12714829-EB2B-4006-99F3-2377B9D7C814}" presName="childShape" presStyleCnt="0"/>
      <dgm:spPr/>
    </dgm:pt>
  </dgm:ptLst>
  <dgm:cxnLst>
    <dgm:cxn modelId="{76B0762E-6038-42D2-9763-B919E2C606E4}" srcId="{393E7AA8-5BBF-4148-A889-9B007985A2F7}" destId="{12714829-EB2B-4006-99F3-2377B9D7C814}" srcOrd="0" destOrd="0" parTransId="{0950A0BA-2AC7-4781-8A6F-65BDCD072C4E}" sibTransId="{D2976AE6-8FAE-4E94-94EC-F18675334E28}"/>
    <dgm:cxn modelId="{E8A90C49-B050-4569-9612-D0A70E37A03A}" type="presOf" srcId="{393E7AA8-5BBF-4148-A889-9B007985A2F7}" destId="{44C5F54B-F270-4936-B4EE-963A3736B46B}" srcOrd="0" destOrd="0" presId="urn:microsoft.com/office/officeart/2005/8/layout/hierarchy3"/>
    <dgm:cxn modelId="{7020CC55-51E2-4174-A9A4-E1A53CD8412C}" type="presOf" srcId="{12714829-EB2B-4006-99F3-2377B9D7C814}" destId="{E9F997CE-ACA4-41DE-8B0C-6D39C58376E8}" srcOrd="1" destOrd="0" presId="urn:microsoft.com/office/officeart/2005/8/layout/hierarchy3"/>
    <dgm:cxn modelId="{47B54B8A-E663-4507-BC39-7A61E65C7E85}" type="presOf" srcId="{12714829-EB2B-4006-99F3-2377B9D7C814}" destId="{5A38D3B8-43C5-45E2-9D3A-C4B6F8D3E79B}" srcOrd="0" destOrd="0" presId="urn:microsoft.com/office/officeart/2005/8/layout/hierarchy3"/>
    <dgm:cxn modelId="{34C73B8C-360E-4446-80D1-D5BEC14B72FA}" type="presParOf" srcId="{44C5F54B-F270-4936-B4EE-963A3736B46B}" destId="{EA6CBB67-F88F-42CF-8B8A-94962DB9CD62}" srcOrd="0" destOrd="0" presId="urn:microsoft.com/office/officeart/2005/8/layout/hierarchy3"/>
    <dgm:cxn modelId="{71DD1F6B-FE15-4680-B541-A575321D9B72}" type="presParOf" srcId="{EA6CBB67-F88F-42CF-8B8A-94962DB9CD62}" destId="{3FC8D89B-E456-4073-A540-9953F41D0FCD}" srcOrd="0" destOrd="0" presId="urn:microsoft.com/office/officeart/2005/8/layout/hierarchy3"/>
    <dgm:cxn modelId="{0567BC7A-E2AB-4611-BEF8-E0BB8F9D10AE}" type="presParOf" srcId="{3FC8D89B-E456-4073-A540-9953F41D0FCD}" destId="{5A38D3B8-43C5-45E2-9D3A-C4B6F8D3E79B}" srcOrd="0" destOrd="0" presId="urn:microsoft.com/office/officeart/2005/8/layout/hierarchy3"/>
    <dgm:cxn modelId="{ACFB94BE-E349-4D39-A2F7-EF87F83923AE}" type="presParOf" srcId="{3FC8D89B-E456-4073-A540-9953F41D0FCD}" destId="{E9F997CE-ACA4-41DE-8B0C-6D39C58376E8}" srcOrd="1" destOrd="0" presId="urn:microsoft.com/office/officeart/2005/8/layout/hierarchy3"/>
    <dgm:cxn modelId="{0DD38B69-9F9C-4F76-B57F-7B1730F5FFD9}" type="presParOf" srcId="{EA6CBB67-F88F-42CF-8B8A-94962DB9CD62}" destId="{AD89CB8F-C253-4E3E-9378-E6D35E32FDE5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1C3B78-181A-4037-A219-DFD72CB2E7A2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5CA745B-70EB-4F40-A54A-60C10ED2B6A6}">
      <dgm:prSet/>
      <dgm:spPr/>
      <dgm:t>
        <a:bodyPr/>
        <a:lstStyle/>
        <a:p>
          <a:r>
            <a:rPr lang="en-GB" b="1"/>
            <a:t>Curriculum expectations</a:t>
          </a:r>
          <a:endParaRPr lang="en-US"/>
        </a:p>
      </dgm:t>
    </dgm:pt>
    <dgm:pt modelId="{4EB27CA2-F26C-429B-8D2A-8A3CBD8B97A6}" type="parTrans" cxnId="{60984AD8-FF51-4D87-A6C6-EE869E41BBE9}">
      <dgm:prSet/>
      <dgm:spPr/>
      <dgm:t>
        <a:bodyPr/>
        <a:lstStyle/>
        <a:p>
          <a:endParaRPr lang="en-US"/>
        </a:p>
      </dgm:t>
    </dgm:pt>
    <dgm:pt modelId="{8D7C150E-14D4-4E03-976E-67508534F955}" type="sibTrans" cxnId="{60984AD8-FF51-4D87-A6C6-EE869E41BBE9}">
      <dgm:prSet/>
      <dgm:spPr/>
      <dgm:t>
        <a:bodyPr/>
        <a:lstStyle/>
        <a:p>
          <a:endParaRPr lang="en-US"/>
        </a:p>
      </dgm:t>
    </dgm:pt>
    <dgm:pt modelId="{554FFE2D-BC10-4326-85A1-341C3AC11298}">
      <dgm:prSet/>
      <dgm:spPr/>
      <dgm:t>
        <a:bodyPr/>
        <a:lstStyle/>
        <a:p>
          <a:r>
            <a:rPr lang="en-GB" b="1"/>
            <a:t>The Multiplication Table Check</a:t>
          </a:r>
          <a:endParaRPr lang="en-US"/>
        </a:p>
      </dgm:t>
    </dgm:pt>
    <dgm:pt modelId="{4C449FE9-6ED5-4AF1-849A-93FFC0E7273D}" type="parTrans" cxnId="{8A2D0BAA-60E3-4E8D-B023-FFDCB891952E}">
      <dgm:prSet/>
      <dgm:spPr/>
      <dgm:t>
        <a:bodyPr/>
        <a:lstStyle/>
        <a:p>
          <a:endParaRPr lang="en-US"/>
        </a:p>
      </dgm:t>
    </dgm:pt>
    <dgm:pt modelId="{D9BDC6B9-55DA-468C-80AE-AE9E8D61BDD6}" type="sibTrans" cxnId="{8A2D0BAA-60E3-4E8D-B023-FFDCB891952E}">
      <dgm:prSet/>
      <dgm:spPr/>
      <dgm:t>
        <a:bodyPr/>
        <a:lstStyle/>
        <a:p>
          <a:endParaRPr lang="en-US"/>
        </a:p>
      </dgm:t>
    </dgm:pt>
    <dgm:pt modelId="{761D11E1-739C-4634-AB8A-769512FAA14A}">
      <dgm:prSet/>
      <dgm:spPr/>
      <dgm:t>
        <a:bodyPr/>
        <a:lstStyle/>
        <a:p>
          <a:r>
            <a:rPr lang="en-GB" b="1"/>
            <a:t>Ways you can support at home</a:t>
          </a:r>
          <a:endParaRPr lang="en-US"/>
        </a:p>
      </dgm:t>
    </dgm:pt>
    <dgm:pt modelId="{CFF6DC90-B9BE-4384-A714-ABCB951B65BE}" type="parTrans" cxnId="{E6BD96FB-A404-4B33-9525-6C3FE5D3AE7A}">
      <dgm:prSet/>
      <dgm:spPr/>
      <dgm:t>
        <a:bodyPr/>
        <a:lstStyle/>
        <a:p>
          <a:endParaRPr lang="en-US"/>
        </a:p>
      </dgm:t>
    </dgm:pt>
    <dgm:pt modelId="{F234055D-6866-487E-BB29-B8130B9BFC5D}" type="sibTrans" cxnId="{E6BD96FB-A404-4B33-9525-6C3FE5D3AE7A}">
      <dgm:prSet/>
      <dgm:spPr/>
      <dgm:t>
        <a:bodyPr/>
        <a:lstStyle/>
        <a:p>
          <a:endParaRPr lang="en-US"/>
        </a:p>
      </dgm:t>
    </dgm:pt>
    <dgm:pt modelId="{CA950AF2-089A-4254-A8F6-02A0BE747DB8}" type="pres">
      <dgm:prSet presAssocID="{EA1C3B78-181A-4037-A219-DFD72CB2E7A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DD7EFB6-97AB-4E1E-9CAA-74C6E50E4535}" type="pres">
      <dgm:prSet presAssocID="{15CA745B-70EB-4F40-A54A-60C10ED2B6A6}" presName="hierRoot1" presStyleCnt="0"/>
      <dgm:spPr/>
    </dgm:pt>
    <dgm:pt modelId="{D10B1BD5-872D-4ADD-9530-BD9451E5849C}" type="pres">
      <dgm:prSet presAssocID="{15CA745B-70EB-4F40-A54A-60C10ED2B6A6}" presName="composite" presStyleCnt="0"/>
      <dgm:spPr/>
    </dgm:pt>
    <dgm:pt modelId="{74057ACE-49D4-41CE-9B33-65B42BA40BF1}" type="pres">
      <dgm:prSet presAssocID="{15CA745B-70EB-4F40-A54A-60C10ED2B6A6}" presName="background" presStyleLbl="node0" presStyleIdx="0" presStyleCnt="3"/>
      <dgm:spPr/>
    </dgm:pt>
    <dgm:pt modelId="{99ED4C39-301D-4B94-85CE-F819FD6C167E}" type="pres">
      <dgm:prSet presAssocID="{15CA745B-70EB-4F40-A54A-60C10ED2B6A6}" presName="text" presStyleLbl="fgAcc0" presStyleIdx="0" presStyleCnt="3">
        <dgm:presLayoutVars>
          <dgm:chPref val="3"/>
        </dgm:presLayoutVars>
      </dgm:prSet>
      <dgm:spPr/>
    </dgm:pt>
    <dgm:pt modelId="{ADB4DFCD-D19B-4F02-B077-F4B3B2EFB7FF}" type="pres">
      <dgm:prSet presAssocID="{15CA745B-70EB-4F40-A54A-60C10ED2B6A6}" presName="hierChild2" presStyleCnt="0"/>
      <dgm:spPr/>
    </dgm:pt>
    <dgm:pt modelId="{71FAB91D-F3AB-4441-9C3C-F2A405127645}" type="pres">
      <dgm:prSet presAssocID="{554FFE2D-BC10-4326-85A1-341C3AC11298}" presName="hierRoot1" presStyleCnt="0"/>
      <dgm:spPr/>
    </dgm:pt>
    <dgm:pt modelId="{A0D1F6E9-2817-4D25-B72D-15CA7881C3BA}" type="pres">
      <dgm:prSet presAssocID="{554FFE2D-BC10-4326-85A1-341C3AC11298}" presName="composite" presStyleCnt="0"/>
      <dgm:spPr/>
    </dgm:pt>
    <dgm:pt modelId="{3E65EBE3-7009-4DE3-8859-B8811C713C5C}" type="pres">
      <dgm:prSet presAssocID="{554FFE2D-BC10-4326-85A1-341C3AC11298}" presName="background" presStyleLbl="node0" presStyleIdx="1" presStyleCnt="3"/>
      <dgm:spPr/>
    </dgm:pt>
    <dgm:pt modelId="{D8266D25-3BE7-4924-A482-38AF49B4EE2C}" type="pres">
      <dgm:prSet presAssocID="{554FFE2D-BC10-4326-85A1-341C3AC11298}" presName="text" presStyleLbl="fgAcc0" presStyleIdx="1" presStyleCnt="3">
        <dgm:presLayoutVars>
          <dgm:chPref val="3"/>
        </dgm:presLayoutVars>
      </dgm:prSet>
      <dgm:spPr/>
    </dgm:pt>
    <dgm:pt modelId="{5C02036B-96BD-4311-A0AD-A9150883FDB3}" type="pres">
      <dgm:prSet presAssocID="{554FFE2D-BC10-4326-85A1-341C3AC11298}" presName="hierChild2" presStyleCnt="0"/>
      <dgm:spPr/>
    </dgm:pt>
    <dgm:pt modelId="{00196EAE-E335-4D6B-AA61-BF1BBB0B46B9}" type="pres">
      <dgm:prSet presAssocID="{761D11E1-739C-4634-AB8A-769512FAA14A}" presName="hierRoot1" presStyleCnt="0"/>
      <dgm:spPr/>
    </dgm:pt>
    <dgm:pt modelId="{C4DCF4C8-7B02-4FB3-9025-0596B4B4CA9D}" type="pres">
      <dgm:prSet presAssocID="{761D11E1-739C-4634-AB8A-769512FAA14A}" presName="composite" presStyleCnt="0"/>
      <dgm:spPr/>
    </dgm:pt>
    <dgm:pt modelId="{D9DF2728-9D3C-4911-B4D0-FB9E86FCBCF5}" type="pres">
      <dgm:prSet presAssocID="{761D11E1-739C-4634-AB8A-769512FAA14A}" presName="background" presStyleLbl="node0" presStyleIdx="2" presStyleCnt="3"/>
      <dgm:spPr/>
    </dgm:pt>
    <dgm:pt modelId="{E057C5BC-7DF1-4482-8667-CE67632D8007}" type="pres">
      <dgm:prSet presAssocID="{761D11E1-739C-4634-AB8A-769512FAA14A}" presName="text" presStyleLbl="fgAcc0" presStyleIdx="2" presStyleCnt="3">
        <dgm:presLayoutVars>
          <dgm:chPref val="3"/>
        </dgm:presLayoutVars>
      </dgm:prSet>
      <dgm:spPr/>
    </dgm:pt>
    <dgm:pt modelId="{CED303B7-4996-4902-8FE9-C1951004DEC4}" type="pres">
      <dgm:prSet presAssocID="{761D11E1-739C-4634-AB8A-769512FAA14A}" presName="hierChild2" presStyleCnt="0"/>
      <dgm:spPr/>
    </dgm:pt>
  </dgm:ptLst>
  <dgm:cxnLst>
    <dgm:cxn modelId="{F05CF505-F3DB-4B18-B5A5-93D4F9D17BE6}" type="presOf" srcId="{EA1C3B78-181A-4037-A219-DFD72CB2E7A2}" destId="{CA950AF2-089A-4254-A8F6-02A0BE747DB8}" srcOrd="0" destOrd="0" presId="urn:microsoft.com/office/officeart/2005/8/layout/hierarchy1"/>
    <dgm:cxn modelId="{8A2D0BAA-60E3-4E8D-B023-FFDCB891952E}" srcId="{EA1C3B78-181A-4037-A219-DFD72CB2E7A2}" destId="{554FFE2D-BC10-4326-85A1-341C3AC11298}" srcOrd="1" destOrd="0" parTransId="{4C449FE9-6ED5-4AF1-849A-93FFC0E7273D}" sibTransId="{D9BDC6B9-55DA-468C-80AE-AE9E8D61BDD6}"/>
    <dgm:cxn modelId="{60984AD8-FF51-4D87-A6C6-EE869E41BBE9}" srcId="{EA1C3B78-181A-4037-A219-DFD72CB2E7A2}" destId="{15CA745B-70EB-4F40-A54A-60C10ED2B6A6}" srcOrd="0" destOrd="0" parTransId="{4EB27CA2-F26C-429B-8D2A-8A3CBD8B97A6}" sibTransId="{8D7C150E-14D4-4E03-976E-67508534F955}"/>
    <dgm:cxn modelId="{261B46DE-4178-430E-9DED-732B98B22C1D}" type="presOf" srcId="{761D11E1-739C-4634-AB8A-769512FAA14A}" destId="{E057C5BC-7DF1-4482-8667-CE67632D8007}" srcOrd="0" destOrd="0" presId="urn:microsoft.com/office/officeart/2005/8/layout/hierarchy1"/>
    <dgm:cxn modelId="{C8B52EE0-AD37-4DCF-BC8F-E59B44D5794F}" type="presOf" srcId="{554FFE2D-BC10-4326-85A1-341C3AC11298}" destId="{D8266D25-3BE7-4924-A482-38AF49B4EE2C}" srcOrd="0" destOrd="0" presId="urn:microsoft.com/office/officeart/2005/8/layout/hierarchy1"/>
    <dgm:cxn modelId="{B18597FA-D71C-402C-8543-E282BF61264A}" type="presOf" srcId="{15CA745B-70EB-4F40-A54A-60C10ED2B6A6}" destId="{99ED4C39-301D-4B94-85CE-F819FD6C167E}" srcOrd="0" destOrd="0" presId="urn:microsoft.com/office/officeart/2005/8/layout/hierarchy1"/>
    <dgm:cxn modelId="{E6BD96FB-A404-4B33-9525-6C3FE5D3AE7A}" srcId="{EA1C3B78-181A-4037-A219-DFD72CB2E7A2}" destId="{761D11E1-739C-4634-AB8A-769512FAA14A}" srcOrd="2" destOrd="0" parTransId="{CFF6DC90-B9BE-4384-A714-ABCB951B65BE}" sibTransId="{F234055D-6866-487E-BB29-B8130B9BFC5D}"/>
    <dgm:cxn modelId="{0B93F446-0DA2-4E30-AA5F-F3C2D28E0032}" type="presParOf" srcId="{CA950AF2-089A-4254-A8F6-02A0BE747DB8}" destId="{2DD7EFB6-97AB-4E1E-9CAA-74C6E50E4535}" srcOrd="0" destOrd="0" presId="urn:microsoft.com/office/officeart/2005/8/layout/hierarchy1"/>
    <dgm:cxn modelId="{B22585E2-7ACE-4AE6-9001-BDE9191F598B}" type="presParOf" srcId="{2DD7EFB6-97AB-4E1E-9CAA-74C6E50E4535}" destId="{D10B1BD5-872D-4ADD-9530-BD9451E5849C}" srcOrd="0" destOrd="0" presId="urn:microsoft.com/office/officeart/2005/8/layout/hierarchy1"/>
    <dgm:cxn modelId="{BC1D853B-4D90-4D86-BA85-4A7DC3EF54FE}" type="presParOf" srcId="{D10B1BD5-872D-4ADD-9530-BD9451E5849C}" destId="{74057ACE-49D4-41CE-9B33-65B42BA40BF1}" srcOrd="0" destOrd="0" presId="urn:microsoft.com/office/officeart/2005/8/layout/hierarchy1"/>
    <dgm:cxn modelId="{0A56F793-2D88-4FBE-9431-ECB6FED7A7BE}" type="presParOf" srcId="{D10B1BD5-872D-4ADD-9530-BD9451E5849C}" destId="{99ED4C39-301D-4B94-85CE-F819FD6C167E}" srcOrd="1" destOrd="0" presId="urn:microsoft.com/office/officeart/2005/8/layout/hierarchy1"/>
    <dgm:cxn modelId="{02283B42-DB23-449E-9F10-CBB9D240D7EE}" type="presParOf" srcId="{2DD7EFB6-97AB-4E1E-9CAA-74C6E50E4535}" destId="{ADB4DFCD-D19B-4F02-B077-F4B3B2EFB7FF}" srcOrd="1" destOrd="0" presId="urn:microsoft.com/office/officeart/2005/8/layout/hierarchy1"/>
    <dgm:cxn modelId="{149A22B0-BFF0-461E-B74F-A608DCBE8BF2}" type="presParOf" srcId="{CA950AF2-089A-4254-A8F6-02A0BE747DB8}" destId="{71FAB91D-F3AB-4441-9C3C-F2A405127645}" srcOrd="1" destOrd="0" presId="urn:microsoft.com/office/officeart/2005/8/layout/hierarchy1"/>
    <dgm:cxn modelId="{F0A08ADD-5758-4086-BCAA-AB9D78B903EF}" type="presParOf" srcId="{71FAB91D-F3AB-4441-9C3C-F2A405127645}" destId="{A0D1F6E9-2817-4D25-B72D-15CA7881C3BA}" srcOrd="0" destOrd="0" presId="urn:microsoft.com/office/officeart/2005/8/layout/hierarchy1"/>
    <dgm:cxn modelId="{B3354E92-65DF-4F1A-83A6-A658AA4D83E9}" type="presParOf" srcId="{A0D1F6E9-2817-4D25-B72D-15CA7881C3BA}" destId="{3E65EBE3-7009-4DE3-8859-B8811C713C5C}" srcOrd="0" destOrd="0" presId="urn:microsoft.com/office/officeart/2005/8/layout/hierarchy1"/>
    <dgm:cxn modelId="{645549D7-7F6A-4238-9325-B0EA693C1192}" type="presParOf" srcId="{A0D1F6E9-2817-4D25-B72D-15CA7881C3BA}" destId="{D8266D25-3BE7-4924-A482-38AF49B4EE2C}" srcOrd="1" destOrd="0" presId="urn:microsoft.com/office/officeart/2005/8/layout/hierarchy1"/>
    <dgm:cxn modelId="{3CBE76FE-4EA4-4FD1-8C68-4342987417AF}" type="presParOf" srcId="{71FAB91D-F3AB-4441-9C3C-F2A405127645}" destId="{5C02036B-96BD-4311-A0AD-A9150883FDB3}" srcOrd="1" destOrd="0" presId="urn:microsoft.com/office/officeart/2005/8/layout/hierarchy1"/>
    <dgm:cxn modelId="{6C76FB1F-1462-41F4-B6B8-CCA311600E0B}" type="presParOf" srcId="{CA950AF2-089A-4254-A8F6-02A0BE747DB8}" destId="{00196EAE-E335-4D6B-AA61-BF1BBB0B46B9}" srcOrd="2" destOrd="0" presId="urn:microsoft.com/office/officeart/2005/8/layout/hierarchy1"/>
    <dgm:cxn modelId="{C87832A8-9CC1-43FD-BDE9-F068556B13DE}" type="presParOf" srcId="{00196EAE-E335-4D6B-AA61-BF1BBB0B46B9}" destId="{C4DCF4C8-7B02-4FB3-9025-0596B4B4CA9D}" srcOrd="0" destOrd="0" presId="urn:microsoft.com/office/officeart/2005/8/layout/hierarchy1"/>
    <dgm:cxn modelId="{12B669AF-6962-488F-A78B-B0E580E7D66C}" type="presParOf" srcId="{C4DCF4C8-7B02-4FB3-9025-0596B4B4CA9D}" destId="{D9DF2728-9D3C-4911-B4D0-FB9E86FCBCF5}" srcOrd="0" destOrd="0" presId="urn:microsoft.com/office/officeart/2005/8/layout/hierarchy1"/>
    <dgm:cxn modelId="{3B3BB444-9AEB-4BA5-B487-DABAD9DC5AD9}" type="presParOf" srcId="{C4DCF4C8-7B02-4FB3-9025-0596B4B4CA9D}" destId="{E057C5BC-7DF1-4482-8667-CE67632D8007}" srcOrd="1" destOrd="0" presId="urn:microsoft.com/office/officeart/2005/8/layout/hierarchy1"/>
    <dgm:cxn modelId="{2EBD8C26-F881-47E1-A50B-F07A65803435}" type="presParOf" srcId="{00196EAE-E335-4D6B-AA61-BF1BBB0B46B9}" destId="{CED303B7-4996-4902-8FE9-C1951004DEC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14025C9-B527-4806-B3AE-E87A718D6F52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9AC8685-7054-4447-9D94-59BCE06AF0D0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sz="1600" dirty="0"/>
            <a:t>Helps to see which pupils can recall their times tables fluently</a:t>
          </a:r>
          <a:endParaRPr lang="en-US" sz="1600" dirty="0"/>
        </a:p>
      </dgm:t>
    </dgm:pt>
    <dgm:pt modelId="{A31CEE5A-789D-414A-91F3-F50F37C454AE}" type="parTrans" cxnId="{A6E39FB3-6AD9-438B-9886-4CF60140FA9E}">
      <dgm:prSet/>
      <dgm:spPr/>
      <dgm:t>
        <a:bodyPr/>
        <a:lstStyle/>
        <a:p>
          <a:endParaRPr lang="en-US" sz="2400"/>
        </a:p>
      </dgm:t>
    </dgm:pt>
    <dgm:pt modelId="{B1398257-6FB4-4F85-B757-BF4B46F8CB98}" type="sibTrans" cxnId="{A6E39FB3-6AD9-438B-9886-4CF60140FA9E}">
      <dgm:prSet/>
      <dgm:spPr/>
      <dgm:t>
        <a:bodyPr/>
        <a:lstStyle/>
        <a:p>
          <a:endParaRPr lang="en-US" sz="2400"/>
        </a:p>
      </dgm:t>
    </dgm:pt>
    <dgm:pt modelId="{B85BBAD0-F090-4DDE-965B-4787888E4E4E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sz="1600"/>
            <a:t>Times tables are crucial for future success in mathematics.</a:t>
          </a:r>
          <a:endParaRPr lang="en-US" sz="1600"/>
        </a:p>
      </dgm:t>
    </dgm:pt>
    <dgm:pt modelId="{978748A4-57D9-4A66-A962-CF46A26601F1}" type="parTrans" cxnId="{DA31BDC8-257B-4E46-8DEC-396175B19FAF}">
      <dgm:prSet/>
      <dgm:spPr/>
      <dgm:t>
        <a:bodyPr/>
        <a:lstStyle/>
        <a:p>
          <a:endParaRPr lang="en-US" sz="2400"/>
        </a:p>
      </dgm:t>
    </dgm:pt>
    <dgm:pt modelId="{2F0AB4BA-7E1E-4453-A0E4-F3340EAA9E93}" type="sibTrans" cxnId="{DA31BDC8-257B-4E46-8DEC-396175B19FAF}">
      <dgm:prSet/>
      <dgm:spPr/>
      <dgm:t>
        <a:bodyPr/>
        <a:lstStyle/>
        <a:p>
          <a:endParaRPr lang="en-US" sz="2400"/>
        </a:p>
      </dgm:t>
    </dgm:pt>
    <dgm:pt modelId="{E962F3E0-D269-46BC-B9CE-1641213ABFF1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sz="1600" dirty="0"/>
            <a:t>Additional support can be put in for pupils who haven’t mastered their times tables. </a:t>
          </a:r>
          <a:endParaRPr lang="en-US" sz="1600" dirty="0"/>
        </a:p>
      </dgm:t>
    </dgm:pt>
    <dgm:pt modelId="{B9F8E768-3FDD-444B-B105-A0A500DF075D}" type="parTrans" cxnId="{D7A2C0EA-6158-4E16-9AEE-B8BB30D60436}">
      <dgm:prSet/>
      <dgm:spPr/>
      <dgm:t>
        <a:bodyPr/>
        <a:lstStyle/>
        <a:p>
          <a:endParaRPr lang="en-US" sz="2400"/>
        </a:p>
      </dgm:t>
    </dgm:pt>
    <dgm:pt modelId="{40028EF6-3172-4B62-97DA-9CD2C65AEC98}" type="sibTrans" cxnId="{D7A2C0EA-6158-4E16-9AEE-B8BB30D60436}">
      <dgm:prSet/>
      <dgm:spPr/>
      <dgm:t>
        <a:bodyPr/>
        <a:lstStyle/>
        <a:p>
          <a:endParaRPr lang="en-US" sz="2400"/>
        </a:p>
      </dgm:t>
    </dgm:pt>
    <dgm:pt modelId="{2612341B-AD95-433E-9B94-FFCB6A1185E3}" type="pres">
      <dgm:prSet presAssocID="{D14025C9-B527-4806-B3AE-E87A718D6F52}" presName="root" presStyleCnt="0">
        <dgm:presLayoutVars>
          <dgm:dir/>
          <dgm:resizeHandles val="exact"/>
        </dgm:presLayoutVars>
      </dgm:prSet>
      <dgm:spPr/>
    </dgm:pt>
    <dgm:pt modelId="{767DF13D-146C-4ECA-BF92-C0AC18E8AEED}" type="pres">
      <dgm:prSet presAssocID="{E9AC8685-7054-4447-9D94-59BCE06AF0D0}" presName="compNode" presStyleCnt="0"/>
      <dgm:spPr/>
    </dgm:pt>
    <dgm:pt modelId="{F1B97685-E8D4-47EB-9107-7E5753BBAF85}" type="pres">
      <dgm:prSet presAssocID="{E9AC8685-7054-4447-9D94-59BCE06AF0D0}" presName="iconBgRect" presStyleLbl="bgShp" presStyleIdx="0" presStyleCnt="3"/>
      <dgm:spPr/>
    </dgm:pt>
    <dgm:pt modelId="{A54FB63A-E620-4F00-8364-37B9C322CDEE}" type="pres">
      <dgm:prSet presAssocID="{E9AC8685-7054-4447-9D94-59BCE06AF0D0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D54609F2-8843-4C57-805C-9486079CA252}" type="pres">
      <dgm:prSet presAssocID="{E9AC8685-7054-4447-9D94-59BCE06AF0D0}" presName="spaceRect" presStyleCnt="0"/>
      <dgm:spPr/>
    </dgm:pt>
    <dgm:pt modelId="{DB5320A4-5C7B-4233-AE74-4D44EA8D85D1}" type="pres">
      <dgm:prSet presAssocID="{E9AC8685-7054-4447-9D94-59BCE06AF0D0}" presName="textRect" presStyleLbl="revTx" presStyleIdx="0" presStyleCnt="3">
        <dgm:presLayoutVars>
          <dgm:chMax val="1"/>
          <dgm:chPref val="1"/>
        </dgm:presLayoutVars>
      </dgm:prSet>
      <dgm:spPr/>
    </dgm:pt>
    <dgm:pt modelId="{D6127F5B-D8B4-4928-AF8A-727B0ADD92F8}" type="pres">
      <dgm:prSet presAssocID="{B1398257-6FB4-4F85-B757-BF4B46F8CB98}" presName="sibTrans" presStyleCnt="0"/>
      <dgm:spPr/>
    </dgm:pt>
    <dgm:pt modelId="{8AB4FC8D-51BD-48C7-B24A-9E84F0D0DAA7}" type="pres">
      <dgm:prSet presAssocID="{B85BBAD0-F090-4DDE-965B-4787888E4E4E}" presName="compNode" presStyleCnt="0"/>
      <dgm:spPr/>
    </dgm:pt>
    <dgm:pt modelId="{FE253C76-875C-45C7-B1CF-DE566364AFB6}" type="pres">
      <dgm:prSet presAssocID="{B85BBAD0-F090-4DDE-965B-4787888E4E4E}" presName="iconBgRect" presStyleLbl="bgShp" presStyleIdx="1" presStyleCnt="3"/>
      <dgm:spPr/>
    </dgm:pt>
    <dgm:pt modelId="{7DBE5810-1563-4909-A2CB-EAA8BF7B0297}" type="pres">
      <dgm:prSet presAssocID="{B85BBAD0-F090-4DDE-965B-4787888E4E4E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thematics"/>
        </a:ext>
      </dgm:extLst>
    </dgm:pt>
    <dgm:pt modelId="{02C11A45-AA73-4981-A616-3171B7763858}" type="pres">
      <dgm:prSet presAssocID="{B85BBAD0-F090-4DDE-965B-4787888E4E4E}" presName="spaceRect" presStyleCnt="0"/>
      <dgm:spPr/>
    </dgm:pt>
    <dgm:pt modelId="{C4B48C88-FB76-4F18-B8DA-571B9CC2DD8C}" type="pres">
      <dgm:prSet presAssocID="{B85BBAD0-F090-4DDE-965B-4787888E4E4E}" presName="textRect" presStyleLbl="revTx" presStyleIdx="1" presStyleCnt="3">
        <dgm:presLayoutVars>
          <dgm:chMax val="1"/>
          <dgm:chPref val="1"/>
        </dgm:presLayoutVars>
      </dgm:prSet>
      <dgm:spPr/>
    </dgm:pt>
    <dgm:pt modelId="{777C73DC-C7B6-46BD-A974-1165E8571028}" type="pres">
      <dgm:prSet presAssocID="{2F0AB4BA-7E1E-4453-A0E4-F3340EAA9E93}" presName="sibTrans" presStyleCnt="0"/>
      <dgm:spPr/>
    </dgm:pt>
    <dgm:pt modelId="{460492F7-94DE-47CD-B0E7-8FA25BE1FC7A}" type="pres">
      <dgm:prSet presAssocID="{E962F3E0-D269-46BC-B9CE-1641213ABFF1}" presName="compNode" presStyleCnt="0"/>
      <dgm:spPr/>
    </dgm:pt>
    <dgm:pt modelId="{C13F2A46-BCAC-4B78-A7ED-9EA3C2C44FAF}" type="pres">
      <dgm:prSet presAssocID="{E962F3E0-D269-46BC-B9CE-1641213ABFF1}" presName="iconBgRect" presStyleLbl="bgShp" presStyleIdx="2" presStyleCnt="3"/>
      <dgm:spPr/>
    </dgm:pt>
    <dgm:pt modelId="{1295C47C-0010-4A0B-B89E-0A3BA2D7649D}" type="pres">
      <dgm:prSet presAssocID="{E962F3E0-D269-46BC-B9CE-1641213ABFF1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A3FE53CD-2D70-46DA-A036-993C32D8F4E3}" type="pres">
      <dgm:prSet presAssocID="{E962F3E0-D269-46BC-B9CE-1641213ABFF1}" presName="spaceRect" presStyleCnt="0"/>
      <dgm:spPr/>
    </dgm:pt>
    <dgm:pt modelId="{5D557C9A-AA90-492C-9274-552D791C8B26}" type="pres">
      <dgm:prSet presAssocID="{E962F3E0-D269-46BC-B9CE-1641213ABFF1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F8A0219F-01B3-4EF6-87A2-9AA8EA95B79E}" type="presOf" srcId="{B85BBAD0-F090-4DDE-965B-4787888E4E4E}" destId="{C4B48C88-FB76-4F18-B8DA-571B9CC2DD8C}" srcOrd="0" destOrd="0" presId="urn:microsoft.com/office/officeart/2018/5/layout/IconCircleLabelList"/>
    <dgm:cxn modelId="{309EDBA8-F5D1-4475-89DD-27BF85849FD0}" type="presOf" srcId="{E9AC8685-7054-4447-9D94-59BCE06AF0D0}" destId="{DB5320A4-5C7B-4233-AE74-4D44EA8D85D1}" srcOrd="0" destOrd="0" presId="urn:microsoft.com/office/officeart/2018/5/layout/IconCircleLabelList"/>
    <dgm:cxn modelId="{A6E39FB3-6AD9-438B-9886-4CF60140FA9E}" srcId="{D14025C9-B527-4806-B3AE-E87A718D6F52}" destId="{E9AC8685-7054-4447-9D94-59BCE06AF0D0}" srcOrd="0" destOrd="0" parTransId="{A31CEE5A-789D-414A-91F3-F50F37C454AE}" sibTransId="{B1398257-6FB4-4F85-B757-BF4B46F8CB98}"/>
    <dgm:cxn modelId="{28895EC4-9C2F-4EFB-B50A-F04177C4E62B}" type="presOf" srcId="{D14025C9-B527-4806-B3AE-E87A718D6F52}" destId="{2612341B-AD95-433E-9B94-FFCB6A1185E3}" srcOrd="0" destOrd="0" presId="urn:microsoft.com/office/officeart/2018/5/layout/IconCircleLabelList"/>
    <dgm:cxn modelId="{DA31BDC8-257B-4E46-8DEC-396175B19FAF}" srcId="{D14025C9-B527-4806-B3AE-E87A718D6F52}" destId="{B85BBAD0-F090-4DDE-965B-4787888E4E4E}" srcOrd="1" destOrd="0" parTransId="{978748A4-57D9-4A66-A962-CF46A26601F1}" sibTransId="{2F0AB4BA-7E1E-4453-A0E4-F3340EAA9E93}"/>
    <dgm:cxn modelId="{1C2425E2-2DBC-4521-9EBF-36F3F60CAB59}" type="presOf" srcId="{E962F3E0-D269-46BC-B9CE-1641213ABFF1}" destId="{5D557C9A-AA90-492C-9274-552D791C8B26}" srcOrd="0" destOrd="0" presId="urn:microsoft.com/office/officeart/2018/5/layout/IconCircleLabelList"/>
    <dgm:cxn modelId="{D7A2C0EA-6158-4E16-9AEE-B8BB30D60436}" srcId="{D14025C9-B527-4806-B3AE-E87A718D6F52}" destId="{E962F3E0-D269-46BC-B9CE-1641213ABFF1}" srcOrd="2" destOrd="0" parTransId="{B9F8E768-3FDD-444B-B105-A0A500DF075D}" sibTransId="{40028EF6-3172-4B62-97DA-9CD2C65AEC98}"/>
    <dgm:cxn modelId="{FBDEA68D-BEEC-499D-A669-211CF107FA45}" type="presParOf" srcId="{2612341B-AD95-433E-9B94-FFCB6A1185E3}" destId="{767DF13D-146C-4ECA-BF92-C0AC18E8AEED}" srcOrd="0" destOrd="0" presId="urn:microsoft.com/office/officeart/2018/5/layout/IconCircleLabelList"/>
    <dgm:cxn modelId="{E8C5E26C-9357-4039-A094-6E4A38963371}" type="presParOf" srcId="{767DF13D-146C-4ECA-BF92-C0AC18E8AEED}" destId="{F1B97685-E8D4-47EB-9107-7E5753BBAF85}" srcOrd="0" destOrd="0" presId="urn:microsoft.com/office/officeart/2018/5/layout/IconCircleLabelList"/>
    <dgm:cxn modelId="{3F0F16FA-1F26-4617-825D-B034B78BE347}" type="presParOf" srcId="{767DF13D-146C-4ECA-BF92-C0AC18E8AEED}" destId="{A54FB63A-E620-4F00-8364-37B9C322CDEE}" srcOrd="1" destOrd="0" presId="urn:microsoft.com/office/officeart/2018/5/layout/IconCircleLabelList"/>
    <dgm:cxn modelId="{601A306A-EB27-4368-911A-D642FCF686F0}" type="presParOf" srcId="{767DF13D-146C-4ECA-BF92-C0AC18E8AEED}" destId="{D54609F2-8843-4C57-805C-9486079CA252}" srcOrd="2" destOrd="0" presId="urn:microsoft.com/office/officeart/2018/5/layout/IconCircleLabelList"/>
    <dgm:cxn modelId="{99B3AFEC-959E-4A85-8506-56BFF1F69B01}" type="presParOf" srcId="{767DF13D-146C-4ECA-BF92-C0AC18E8AEED}" destId="{DB5320A4-5C7B-4233-AE74-4D44EA8D85D1}" srcOrd="3" destOrd="0" presId="urn:microsoft.com/office/officeart/2018/5/layout/IconCircleLabelList"/>
    <dgm:cxn modelId="{DBC71702-07A9-4355-B37D-D8A6CB55D3A2}" type="presParOf" srcId="{2612341B-AD95-433E-9B94-FFCB6A1185E3}" destId="{D6127F5B-D8B4-4928-AF8A-727B0ADD92F8}" srcOrd="1" destOrd="0" presId="urn:microsoft.com/office/officeart/2018/5/layout/IconCircleLabelList"/>
    <dgm:cxn modelId="{EC4E8E53-92D9-4149-8A1A-DC1317DAFDAF}" type="presParOf" srcId="{2612341B-AD95-433E-9B94-FFCB6A1185E3}" destId="{8AB4FC8D-51BD-48C7-B24A-9E84F0D0DAA7}" srcOrd="2" destOrd="0" presId="urn:microsoft.com/office/officeart/2018/5/layout/IconCircleLabelList"/>
    <dgm:cxn modelId="{886E45B3-163B-4ABB-9D27-334976D54EE2}" type="presParOf" srcId="{8AB4FC8D-51BD-48C7-B24A-9E84F0D0DAA7}" destId="{FE253C76-875C-45C7-B1CF-DE566364AFB6}" srcOrd="0" destOrd="0" presId="urn:microsoft.com/office/officeart/2018/5/layout/IconCircleLabelList"/>
    <dgm:cxn modelId="{3B674738-861C-4D53-947F-AB0504778FE2}" type="presParOf" srcId="{8AB4FC8D-51BD-48C7-B24A-9E84F0D0DAA7}" destId="{7DBE5810-1563-4909-A2CB-EAA8BF7B0297}" srcOrd="1" destOrd="0" presId="urn:microsoft.com/office/officeart/2018/5/layout/IconCircleLabelList"/>
    <dgm:cxn modelId="{C85D72D6-53FF-41F7-BE6A-0651B7D34D54}" type="presParOf" srcId="{8AB4FC8D-51BD-48C7-B24A-9E84F0D0DAA7}" destId="{02C11A45-AA73-4981-A616-3171B7763858}" srcOrd="2" destOrd="0" presId="urn:microsoft.com/office/officeart/2018/5/layout/IconCircleLabelList"/>
    <dgm:cxn modelId="{3EA25A0A-F500-44E8-9CB8-B82265B7C8AF}" type="presParOf" srcId="{8AB4FC8D-51BD-48C7-B24A-9E84F0D0DAA7}" destId="{C4B48C88-FB76-4F18-B8DA-571B9CC2DD8C}" srcOrd="3" destOrd="0" presId="urn:microsoft.com/office/officeart/2018/5/layout/IconCircleLabelList"/>
    <dgm:cxn modelId="{97071ED3-0C36-4466-BCE3-583AB5CD05F9}" type="presParOf" srcId="{2612341B-AD95-433E-9B94-FFCB6A1185E3}" destId="{777C73DC-C7B6-46BD-A974-1165E8571028}" srcOrd="3" destOrd="0" presId="urn:microsoft.com/office/officeart/2018/5/layout/IconCircleLabelList"/>
    <dgm:cxn modelId="{50FF1D6E-B902-4030-9F72-9442DD04FA23}" type="presParOf" srcId="{2612341B-AD95-433E-9B94-FFCB6A1185E3}" destId="{460492F7-94DE-47CD-B0E7-8FA25BE1FC7A}" srcOrd="4" destOrd="0" presId="urn:microsoft.com/office/officeart/2018/5/layout/IconCircleLabelList"/>
    <dgm:cxn modelId="{38433CD0-F26A-42CD-86F5-2FD11D6EAA2C}" type="presParOf" srcId="{460492F7-94DE-47CD-B0E7-8FA25BE1FC7A}" destId="{C13F2A46-BCAC-4B78-A7ED-9EA3C2C44FAF}" srcOrd="0" destOrd="0" presId="urn:microsoft.com/office/officeart/2018/5/layout/IconCircleLabelList"/>
    <dgm:cxn modelId="{7BC7F2BE-8C66-4275-BF69-26801903786B}" type="presParOf" srcId="{460492F7-94DE-47CD-B0E7-8FA25BE1FC7A}" destId="{1295C47C-0010-4A0B-B89E-0A3BA2D7649D}" srcOrd="1" destOrd="0" presId="urn:microsoft.com/office/officeart/2018/5/layout/IconCircleLabelList"/>
    <dgm:cxn modelId="{E024BF2C-8326-48C7-BCAA-B89AB4AAD048}" type="presParOf" srcId="{460492F7-94DE-47CD-B0E7-8FA25BE1FC7A}" destId="{A3FE53CD-2D70-46DA-A036-993C32D8F4E3}" srcOrd="2" destOrd="0" presId="urn:microsoft.com/office/officeart/2018/5/layout/IconCircleLabelList"/>
    <dgm:cxn modelId="{E3287FD9-855D-49AE-A770-B5D9C7709F20}" type="presParOf" srcId="{460492F7-94DE-47CD-B0E7-8FA25BE1FC7A}" destId="{5D557C9A-AA90-492C-9274-552D791C8B26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1200688-B8BE-4D73-99FF-1D25E9C401E0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23DFED7-A19D-4199-8ECC-3189EF3A68B7}">
      <dgm:prSet/>
      <dgm:spPr/>
      <dgm:t>
        <a:bodyPr/>
        <a:lstStyle/>
        <a:p>
          <a:r>
            <a:rPr lang="en-GB" dirty="0"/>
            <a:t>Year 2 – 2x, 10x, 5x,</a:t>
          </a:r>
          <a:endParaRPr lang="en-US" dirty="0"/>
        </a:p>
      </dgm:t>
    </dgm:pt>
    <dgm:pt modelId="{25592C07-B6AE-408C-8090-2DF1CA5FC7D7}" type="parTrans" cxnId="{A69AAA15-40A5-47D4-9318-3390AE543B69}">
      <dgm:prSet/>
      <dgm:spPr/>
      <dgm:t>
        <a:bodyPr/>
        <a:lstStyle/>
        <a:p>
          <a:endParaRPr lang="en-US"/>
        </a:p>
      </dgm:t>
    </dgm:pt>
    <dgm:pt modelId="{25FD1B9C-F140-49C5-8EFD-CEBB2CCDEA06}" type="sibTrans" cxnId="{A69AAA15-40A5-47D4-9318-3390AE543B69}">
      <dgm:prSet/>
      <dgm:spPr/>
      <dgm:t>
        <a:bodyPr/>
        <a:lstStyle/>
        <a:p>
          <a:endParaRPr lang="en-US"/>
        </a:p>
      </dgm:t>
    </dgm:pt>
    <dgm:pt modelId="{E1A80BC1-D45A-4FD3-866C-5CB26D20891F}">
      <dgm:prSet/>
      <dgm:spPr/>
      <dgm:t>
        <a:bodyPr/>
        <a:lstStyle/>
        <a:p>
          <a:r>
            <a:rPr lang="en-GB" dirty="0"/>
            <a:t>Year 3 – 3x, 4x, 8x,</a:t>
          </a:r>
          <a:endParaRPr lang="en-US" dirty="0"/>
        </a:p>
      </dgm:t>
    </dgm:pt>
    <dgm:pt modelId="{7C5D0ABC-8B89-4DC6-9B79-9AD9D9B78B2F}" type="parTrans" cxnId="{94BB02A0-5145-4F8D-AA53-9E96335548A5}">
      <dgm:prSet/>
      <dgm:spPr/>
      <dgm:t>
        <a:bodyPr/>
        <a:lstStyle/>
        <a:p>
          <a:endParaRPr lang="en-US"/>
        </a:p>
      </dgm:t>
    </dgm:pt>
    <dgm:pt modelId="{57DB2273-AF07-4649-AC0A-8B3137C6E392}" type="sibTrans" cxnId="{94BB02A0-5145-4F8D-AA53-9E96335548A5}">
      <dgm:prSet/>
      <dgm:spPr/>
      <dgm:t>
        <a:bodyPr/>
        <a:lstStyle/>
        <a:p>
          <a:endParaRPr lang="en-US"/>
        </a:p>
      </dgm:t>
    </dgm:pt>
    <dgm:pt modelId="{32541096-E881-4678-AAB7-69928C50A870}">
      <dgm:prSet/>
      <dgm:spPr/>
      <dgm:t>
        <a:bodyPr/>
        <a:lstStyle/>
        <a:p>
          <a:r>
            <a:rPr lang="en-GB" dirty="0"/>
            <a:t>Year 4 – 11x, 6x, 7x, 9x, 12x </a:t>
          </a:r>
          <a:endParaRPr lang="en-US" dirty="0"/>
        </a:p>
      </dgm:t>
    </dgm:pt>
    <dgm:pt modelId="{AB5B2139-B7EA-41C8-86AA-EB17B11C0F10}" type="parTrans" cxnId="{62CE7ECC-5627-4F8E-834C-7BD64A54D0D6}">
      <dgm:prSet/>
      <dgm:spPr/>
      <dgm:t>
        <a:bodyPr/>
        <a:lstStyle/>
        <a:p>
          <a:endParaRPr lang="en-US"/>
        </a:p>
      </dgm:t>
    </dgm:pt>
    <dgm:pt modelId="{8E6DE0E8-BE06-4A82-ADC8-DF174DBE4ABB}" type="sibTrans" cxnId="{62CE7ECC-5627-4F8E-834C-7BD64A54D0D6}">
      <dgm:prSet/>
      <dgm:spPr/>
      <dgm:t>
        <a:bodyPr/>
        <a:lstStyle/>
        <a:p>
          <a:endParaRPr lang="en-US"/>
        </a:p>
      </dgm:t>
    </dgm:pt>
    <dgm:pt modelId="{0DE3B795-6C39-4440-BF3A-BE8EF980A423}" type="pres">
      <dgm:prSet presAssocID="{61200688-B8BE-4D73-99FF-1D25E9C401E0}" presName="outerComposite" presStyleCnt="0">
        <dgm:presLayoutVars>
          <dgm:chMax val="5"/>
          <dgm:dir/>
          <dgm:resizeHandles val="exact"/>
        </dgm:presLayoutVars>
      </dgm:prSet>
      <dgm:spPr/>
    </dgm:pt>
    <dgm:pt modelId="{E6DD3A38-8A73-4CB8-8473-FC33FA945CF5}" type="pres">
      <dgm:prSet presAssocID="{61200688-B8BE-4D73-99FF-1D25E9C401E0}" presName="dummyMaxCanvas" presStyleCnt="0">
        <dgm:presLayoutVars/>
      </dgm:prSet>
      <dgm:spPr/>
    </dgm:pt>
    <dgm:pt modelId="{5AE8016C-5883-4E38-9BFF-A5BD90DE1F07}" type="pres">
      <dgm:prSet presAssocID="{61200688-B8BE-4D73-99FF-1D25E9C401E0}" presName="ThreeNodes_1" presStyleLbl="node1" presStyleIdx="0" presStyleCnt="3">
        <dgm:presLayoutVars>
          <dgm:bulletEnabled val="1"/>
        </dgm:presLayoutVars>
      </dgm:prSet>
      <dgm:spPr/>
    </dgm:pt>
    <dgm:pt modelId="{B7E7258E-2502-4AEA-AB13-E5D8401E784C}" type="pres">
      <dgm:prSet presAssocID="{61200688-B8BE-4D73-99FF-1D25E9C401E0}" presName="ThreeNodes_2" presStyleLbl="node1" presStyleIdx="1" presStyleCnt="3">
        <dgm:presLayoutVars>
          <dgm:bulletEnabled val="1"/>
        </dgm:presLayoutVars>
      </dgm:prSet>
      <dgm:spPr/>
    </dgm:pt>
    <dgm:pt modelId="{3638374C-4632-428B-9D98-207907BE68DC}" type="pres">
      <dgm:prSet presAssocID="{61200688-B8BE-4D73-99FF-1D25E9C401E0}" presName="ThreeNodes_3" presStyleLbl="node1" presStyleIdx="2" presStyleCnt="3">
        <dgm:presLayoutVars>
          <dgm:bulletEnabled val="1"/>
        </dgm:presLayoutVars>
      </dgm:prSet>
      <dgm:spPr/>
    </dgm:pt>
    <dgm:pt modelId="{AF2FE1A9-A7E8-4599-94E4-D201E4503575}" type="pres">
      <dgm:prSet presAssocID="{61200688-B8BE-4D73-99FF-1D25E9C401E0}" presName="ThreeConn_1-2" presStyleLbl="fgAccFollowNode1" presStyleIdx="0" presStyleCnt="2">
        <dgm:presLayoutVars>
          <dgm:bulletEnabled val="1"/>
        </dgm:presLayoutVars>
      </dgm:prSet>
      <dgm:spPr/>
    </dgm:pt>
    <dgm:pt modelId="{E7802BB5-54C9-4B0C-B13E-E6BBD5B4464B}" type="pres">
      <dgm:prSet presAssocID="{61200688-B8BE-4D73-99FF-1D25E9C401E0}" presName="ThreeConn_2-3" presStyleLbl="fgAccFollowNode1" presStyleIdx="1" presStyleCnt="2">
        <dgm:presLayoutVars>
          <dgm:bulletEnabled val="1"/>
        </dgm:presLayoutVars>
      </dgm:prSet>
      <dgm:spPr/>
    </dgm:pt>
    <dgm:pt modelId="{E4BCD0AF-4438-499A-A080-656CC1E6A3CE}" type="pres">
      <dgm:prSet presAssocID="{61200688-B8BE-4D73-99FF-1D25E9C401E0}" presName="ThreeNodes_1_text" presStyleLbl="node1" presStyleIdx="2" presStyleCnt="3">
        <dgm:presLayoutVars>
          <dgm:bulletEnabled val="1"/>
        </dgm:presLayoutVars>
      </dgm:prSet>
      <dgm:spPr/>
    </dgm:pt>
    <dgm:pt modelId="{05E22224-CF11-4AF1-BDD1-2FC3D54CD683}" type="pres">
      <dgm:prSet presAssocID="{61200688-B8BE-4D73-99FF-1D25E9C401E0}" presName="ThreeNodes_2_text" presStyleLbl="node1" presStyleIdx="2" presStyleCnt="3">
        <dgm:presLayoutVars>
          <dgm:bulletEnabled val="1"/>
        </dgm:presLayoutVars>
      </dgm:prSet>
      <dgm:spPr/>
    </dgm:pt>
    <dgm:pt modelId="{FF12714C-4A69-47AC-A1FE-993FFE3BEB6F}" type="pres">
      <dgm:prSet presAssocID="{61200688-B8BE-4D73-99FF-1D25E9C401E0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535D7E0D-5E1A-47B9-BA6F-9A460452334D}" type="presOf" srcId="{25FD1B9C-F140-49C5-8EFD-CEBB2CCDEA06}" destId="{AF2FE1A9-A7E8-4599-94E4-D201E4503575}" srcOrd="0" destOrd="0" presId="urn:microsoft.com/office/officeart/2005/8/layout/vProcess5"/>
    <dgm:cxn modelId="{A69AAA15-40A5-47D4-9318-3390AE543B69}" srcId="{61200688-B8BE-4D73-99FF-1D25E9C401E0}" destId="{123DFED7-A19D-4199-8ECC-3189EF3A68B7}" srcOrd="0" destOrd="0" parTransId="{25592C07-B6AE-408C-8090-2DF1CA5FC7D7}" sibTransId="{25FD1B9C-F140-49C5-8EFD-CEBB2CCDEA06}"/>
    <dgm:cxn modelId="{9C90EC27-9A91-4B68-87B5-C0C75436CDBE}" type="presOf" srcId="{123DFED7-A19D-4199-8ECC-3189EF3A68B7}" destId="{5AE8016C-5883-4E38-9BFF-A5BD90DE1F07}" srcOrd="0" destOrd="0" presId="urn:microsoft.com/office/officeart/2005/8/layout/vProcess5"/>
    <dgm:cxn modelId="{FEC9AF60-C6C5-4C56-AD68-21BF7336CBC8}" type="presOf" srcId="{57DB2273-AF07-4649-AC0A-8B3137C6E392}" destId="{E7802BB5-54C9-4B0C-B13E-E6BBD5B4464B}" srcOrd="0" destOrd="0" presId="urn:microsoft.com/office/officeart/2005/8/layout/vProcess5"/>
    <dgm:cxn modelId="{39E90368-9E67-4A76-B06B-DA375A22F424}" type="presOf" srcId="{61200688-B8BE-4D73-99FF-1D25E9C401E0}" destId="{0DE3B795-6C39-4440-BF3A-BE8EF980A423}" srcOrd="0" destOrd="0" presId="urn:microsoft.com/office/officeart/2005/8/layout/vProcess5"/>
    <dgm:cxn modelId="{82ED206A-4ABD-498E-867E-3087ED409B29}" type="presOf" srcId="{32541096-E881-4678-AAB7-69928C50A870}" destId="{FF12714C-4A69-47AC-A1FE-993FFE3BEB6F}" srcOrd="1" destOrd="0" presId="urn:microsoft.com/office/officeart/2005/8/layout/vProcess5"/>
    <dgm:cxn modelId="{9919DD53-2E24-4BA6-904B-541E3B5C1729}" type="presOf" srcId="{123DFED7-A19D-4199-8ECC-3189EF3A68B7}" destId="{E4BCD0AF-4438-499A-A080-656CC1E6A3CE}" srcOrd="1" destOrd="0" presId="urn:microsoft.com/office/officeart/2005/8/layout/vProcess5"/>
    <dgm:cxn modelId="{EBAEE659-54C7-471C-BF12-88FED400FFFD}" type="presOf" srcId="{E1A80BC1-D45A-4FD3-866C-5CB26D20891F}" destId="{B7E7258E-2502-4AEA-AB13-E5D8401E784C}" srcOrd="0" destOrd="0" presId="urn:microsoft.com/office/officeart/2005/8/layout/vProcess5"/>
    <dgm:cxn modelId="{9DDA9C8C-9203-406A-80C3-E1DC063C1CA6}" type="presOf" srcId="{32541096-E881-4678-AAB7-69928C50A870}" destId="{3638374C-4632-428B-9D98-207907BE68DC}" srcOrd="0" destOrd="0" presId="urn:microsoft.com/office/officeart/2005/8/layout/vProcess5"/>
    <dgm:cxn modelId="{94BB02A0-5145-4F8D-AA53-9E96335548A5}" srcId="{61200688-B8BE-4D73-99FF-1D25E9C401E0}" destId="{E1A80BC1-D45A-4FD3-866C-5CB26D20891F}" srcOrd="1" destOrd="0" parTransId="{7C5D0ABC-8B89-4DC6-9B79-9AD9D9B78B2F}" sibTransId="{57DB2273-AF07-4649-AC0A-8B3137C6E392}"/>
    <dgm:cxn modelId="{62CE7ECC-5627-4F8E-834C-7BD64A54D0D6}" srcId="{61200688-B8BE-4D73-99FF-1D25E9C401E0}" destId="{32541096-E881-4678-AAB7-69928C50A870}" srcOrd="2" destOrd="0" parTransId="{AB5B2139-B7EA-41C8-86AA-EB17B11C0F10}" sibTransId="{8E6DE0E8-BE06-4A82-ADC8-DF174DBE4ABB}"/>
    <dgm:cxn modelId="{DBC71AFF-BF5A-42E0-AA7D-6C951F84824E}" type="presOf" srcId="{E1A80BC1-D45A-4FD3-866C-5CB26D20891F}" destId="{05E22224-CF11-4AF1-BDD1-2FC3D54CD683}" srcOrd="1" destOrd="0" presId="urn:microsoft.com/office/officeart/2005/8/layout/vProcess5"/>
    <dgm:cxn modelId="{7074FD17-FCCD-4A32-89A9-BE289B3B2920}" type="presParOf" srcId="{0DE3B795-6C39-4440-BF3A-BE8EF980A423}" destId="{E6DD3A38-8A73-4CB8-8473-FC33FA945CF5}" srcOrd="0" destOrd="0" presId="urn:microsoft.com/office/officeart/2005/8/layout/vProcess5"/>
    <dgm:cxn modelId="{59652AF6-290C-4511-8A76-D21CE78E9D2B}" type="presParOf" srcId="{0DE3B795-6C39-4440-BF3A-BE8EF980A423}" destId="{5AE8016C-5883-4E38-9BFF-A5BD90DE1F07}" srcOrd="1" destOrd="0" presId="urn:microsoft.com/office/officeart/2005/8/layout/vProcess5"/>
    <dgm:cxn modelId="{6EBBB8DF-9C4A-4078-B29B-3DCA949957CE}" type="presParOf" srcId="{0DE3B795-6C39-4440-BF3A-BE8EF980A423}" destId="{B7E7258E-2502-4AEA-AB13-E5D8401E784C}" srcOrd="2" destOrd="0" presId="urn:microsoft.com/office/officeart/2005/8/layout/vProcess5"/>
    <dgm:cxn modelId="{31CB6242-BCAF-497F-9601-F458918EDC4B}" type="presParOf" srcId="{0DE3B795-6C39-4440-BF3A-BE8EF980A423}" destId="{3638374C-4632-428B-9D98-207907BE68DC}" srcOrd="3" destOrd="0" presId="urn:microsoft.com/office/officeart/2005/8/layout/vProcess5"/>
    <dgm:cxn modelId="{AD65B771-C806-4EC1-AF8A-9CA30A7CBF75}" type="presParOf" srcId="{0DE3B795-6C39-4440-BF3A-BE8EF980A423}" destId="{AF2FE1A9-A7E8-4599-94E4-D201E4503575}" srcOrd="4" destOrd="0" presId="urn:microsoft.com/office/officeart/2005/8/layout/vProcess5"/>
    <dgm:cxn modelId="{822C5E5A-8D8B-41A3-8A7E-25B0B3A89A16}" type="presParOf" srcId="{0DE3B795-6C39-4440-BF3A-BE8EF980A423}" destId="{E7802BB5-54C9-4B0C-B13E-E6BBD5B4464B}" srcOrd="5" destOrd="0" presId="urn:microsoft.com/office/officeart/2005/8/layout/vProcess5"/>
    <dgm:cxn modelId="{FE1626A4-CBDB-4176-9554-F2D9DD0CEDCB}" type="presParOf" srcId="{0DE3B795-6C39-4440-BF3A-BE8EF980A423}" destId="{E4BCD0AF-4438-499A-A080-656CC1E6A3CE}" srcOrd="6" destOrd="0" presId="urn:microsoft.com/office/officeart/2005/8/layout/vProcess5"/>
    <dgm:cxn modelId="{03FEF837-E168-4FDC-8618-591E705C37F1}" type="presParOf" srcId="{0DE3B795-6C39-4440-BF3A-BE8EF980A423}" destId="{05E22224-CF11-4AF1-BDD1-2FC3D54CD683}" srcOrd="7" destOrd="0" presId="urn:microsoft.com/office/officeart/2005/8/layout/vProcess5"/>
    <dgm:cxn modelId="{CFB54352-75E8-4E6D-AAEE-238751962173}" type="presParOf" srcId="{0DE3B795-6C39-4440-BF3A-BE8EF980A423}" destId="{FF12714C-4A69-47AC-A1FE-993FFE3BEB6F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38D3B8-43C5-45E2-9D3A-C4B6F8D3E79B}">
      <dsp:nvSpPr>
        <dsp:cNvPr id="0" name=""/>
        <dsp:cNvSpPr/>
      </dsp:nvSpPr>
      <dsp:spPr>
        <a:xfrm>
          <a:off x="0" y="210495"/>
          <a:ext cx="6019601" cy="27662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915" tIns="54610" rIns="81915" bIns="5461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b="1" kern="1200" dirty="0"/>
            <a:t>Multiplication Tables Check</a:t>
          </a:r>
        </a:p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b="1" kern="1200" dirty="0"/>
            <a:t>Parent / </a:t>
          </a:r>
          <a:r>
            <a:rPr lang="en-US" sz="4300" b="1" kern="1200" dirty="0" err="1"/>
            <a:t>Carer</a:t>
          </a:r>
          <a:r>
            <a:rPr lang="en-US" sz="4300" b="1" kern="1200" dirty="0"/>
            <a:t> Information</a:t>
          </a:r>
          <a:endParaRPr lang="en-US" sz="4300" kern="1200" dirty="0"/>
        </a:p>
      </dsp:txBody>
      <dsp:txXfrm>
        <a:off x="81020" y="291515"/>
        <a:ext cx="5857561" cy="26041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057ACE-49D4-41CE-9B33-65B42BA40BF1}">
      <dsp:nvSpPr>
        <dsp:cNvPr id="0" name=""/>
        <dsp:cNvSpPr/>
      </dsp:nvSpPr>
      <dsp:spPr>
        <a:xfrm>
          <a:off x="0" y="642399"/>
          <a:ext cx="2767098" cy="17571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ED4C39-301D-4B94-85CE-F819FD6C167E}">
      <dsp:nvSpPr>
        <dsp:cNvPr id="0" name=""/>
        <dsp:cNvSpPr/>
      </dsp:nvSpPr>
      <dsp:spPr>
        <a:xfrm>
          <a:off x="307455" y="934482"/>
          <a:ext cx="2767098" cy="17571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b="1" kern="1200"/>
            <a:t>Curriculum expectations</a:t>
          </a:r>
          <a:endParaRPr lang="en-US" sz="2900" kern="1200"/>
        </a:p>
      </dsp:txBody>
      <dsp:txXfrm>
        <a:off x="358919" y="985946"/>
        <a:ext cx="2664170" cy="1654179"/>
      </dsp:txXfrm>
    </dsp:sp>
    <dsp:sp modelId="{3E65EBE3-7009-4DE3-8859-B8811C713C5C}">
      <dsp:nvSpPr>
        <dsp:cNvPr id="0" name=""/>
        <dsp:cNvSpPr/>
      </dsp:nvSpPr>
      <dsp:spPr>
        <a:xfrm>
          <a:off x="3382009" y="642399"/>
          <a:ext cx="2767098" cy="17571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266D25-3BE7-4924-A482-38AF49B4EE2C}">
      <dsp:nvSpPr>
        <dsp:cNvPr id="0" name=""/>
        <dsp:cNvSpPr/>
      </dsp:nvSpPr>
      <dsp:spPr>
        <a:xfrm>
          <a:off x="3689465" y="934482"/>
          <a:ext cx="2767098" cy="17571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b="1" kern="1200"/>
            <a:t>The Multiplication Table Check</a:t>
          </a:r>
          <a:endParaRPr lang="en-US" sz="2900" kern="1200"/>
        </a:p>
      </dsp:txBody>
      <dsp:txXfrm>
        <a:off x="3740929" y="985946"/>
        <a:ext cx="2664170" cy="1654179"/>
      </dsp:txXfrm>
    </dsp:sp>
    <dsp:sp modelId="{D9DF2728-9D3C-4911-B4D0-FB9E86FCBCF5}">
      <dsp:nvSpPr>
        <dsp:cNvPr id="0" name=""/>
        <dsp:cNvSpPr/>
      </dsp:nvSpPr>
      <dsp:spPr>
        <a:xfrm>
          <a:off x="6764019" y="642399"/>
          <a:ext cx="2767098" cy="17571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57C5BC-7DF1-4482-8667-CE67632D8007}">
      <dsp:nvSpPr>
        <dsp:cNvPr id="0" name=""/>
        <dsp:cNvSpPr/>
      </dsp:nvSpPr>
      <dsp:spPr>
        <a:xfrm>
          <a:off x="7071475" y="934482"/>
          <a:ext cx="2767098" cy="17571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b="1" kern="1200"/>
            <a:t>Ways you can support at home</a:t>
          </a:r>
          <a:endParaRPr lang="en-US" sz="2900" kern="1200"/>
        </a:p>
      </dsp:txBody>
      <dsp:txXfrm>
        <a:off x="7122939" y="985946"/>
        <a:ext cx="2664170" cy="165417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B97685-E8D4-47EB-9107-7E5753BBAF85}">
      <dsp:nvSpPr>
        <dsp:cNvPr id="0" name=""/>
        <dsp:cNvSpPr/>
      </dsp:nvSpPr>
      <dsp:spPr>
        <a:xfrm>
          <a:off x="731436" y="730117"/>
          <a:ext cx="2024437" cy="202443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4FB63A-E620-4F00-8364-37B9C322CDEE}">
      <dsp:nvSpPr>
        <dsp:cNvPr id="0" name=""/>
        <dsp:cNvSpPr/>
      </dsp:nvSpPr>
      <dsp:spPr>
        <a:xfrm>
          <a:off x="1162874" y="1161555"/>
          <a:ext cx="1161562" cy="11615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5320A4-5C7B-4233-AE74-4D44EA8D85D1}">
      <dsp:nvSpPr>
        <dsp:cNvPr id="0" name=""/>
        <dsp:cNvSpPr/>
      </dsp:nvSpPr>
      <dsp:spPr>
        <a:xfrm>
          <a:off x="84280" y="3385118"/>
          <a:ext cx="3318750" cy="94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600" kern="1200" dirty="0"/>
            <a:t>Helps to see which pupils can recall their times tables fluently</a:t>
          </a:r>
          <a:endParaRPr lang="en-US" sz="1600" kern="1200" dirty="0"/>
        </a:p>
      </dsp:txBody>
      <dsp:txXfrm>
        <a:off x="84280" y="3385118"/>
        <a:ext cx="3318750" cy="945000"/>
      </dsp:txXfrm>
    </dsp:sp>
    <dsp:sp modelId="{FE253C76-875C-45C7-B1CF-DE566364AFB6}">
      <dsp:nvSpPr>
        <dsp:cNvPr id="0" name=""/>
        <dsp:cNvSpPr/>
      </dsp:nvSpPr>
      <dsp:spPr>
        <a:xfrm>
          <a:off x="4630968" y="730117"/>
          <a:ext cx="2024437" cy="202443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BE5810-1563-4909-A2CB-EAA8BF7B0297}">
      <dsp:nvSpPr>
        <dsp:cNvPr id="0" name=""/>
        <dsp:cNvSpPr/>
      </dsp:nvSpPr>
      <dsp:spPr>
        <a:xfrm>
          <a:off x="5062405" y="1161555"/>
          <a:ext cx="1161562" cy="11615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B48C88-FB76-4F18-B8DA-571B9CC2DD8C}">
      <dsp:nvSpPr>
        <dsp:cNvPr id="0" name=""/>
        <dsp:cNvSpPr/>
      </dsp:nvSpPr>
      <dsp:spPr>
        <a:xfrm>
          <a:off x="3983812" y="3385118"/>
          <a:ext cx="3318750" cy="94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600" kern="1200"/>
            <a:t>Times tables are crucial for future success in mathematics.</a:t>
          </a:r>
          <a:endParaRPr lang="en-US" sz="1600" kern="1200"/>
        </a:p>
      </dsp:txBody>
      <dsp:txXfrm>
        <a:off x="3983812" y="3385118"/>
        <a:ext cx="3318750" cy="945000"/>
      </dsp:txXfrm>
    </dsp:sp>
    <dsp:sp modelId="{C13F2A46-BCAC-4B78-A7ED-9EA3C2C44FAF}">
      <dsp:nvSpPr>
        <dsp:cNvPr id="0" name=""/>
        <dsp:cNvSpPr/>
      </dsp:nvSpPr>
      <dsp:spPr>
        <a:xfrm>
          <a:off x="8530499" y="730117"/>
          <a:ext cx="2024437" cy="202443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95C47C-0010-4A0B-B89E-0A3BA2D7649D}">
      <dsp:nvSpPr>
        <dsp:cNvPr id="0" name=""/>
        <dsp:cNvSpPr/>
      </dsp:nvSpPr>
      <dsp:spPr>
        <a:xfrm>
          <a:off x="8961937" y="1161555"/>
          <a:ext cx="1161562" cy="116156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557C9A-AA90-492C-9274-552D791C8B26}">
      <dsp:nvSpPr>
        <dsp:cNvPr id="0" name=""/>
        <dsp:cNvSpPr/>
      </dsp:nvSpPr>
      <dsp:spPr>
        <a:xfrm>
          <a:off x="7883343" y="3385118"/>
          <a:ext cx="3318750" cy="94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600" kern="1200" dirty="0"/>
            <a:t>Additional support can be put in for pupils who haven’t mastered their times tables. </a:t>
          </a:r>
          <a:endParaRPr lang="en-US" sz="1600" kern="1200" dirty="0"/>
        </a:p>
      </dsp:txBody>
      <dsp:txXfrm>
        <a:off x="7883343" y="3385118"/>
        <a:ext cx="3318750" cy="945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E8016C-5883-4E38-9BFF-A5BD90DE1F07}">
      <dsp:nvSpPr>
        <dsp:cNvPr id="0" name=""/>
        <dsp:cNvSpPr/>
      </dsp:nvSpPr>
      <dsp:spPr>
        <a:xfrm>
          <a:off x="0" y="0"/>
          <a:ext cx="8027673" cy="7755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500" kern="1200" dirty="0"/>
            <a:t>Year 2 – 2x, 10x, 5x,</a:t>
          </a:r>
          <a:endParaRPr lang="en-US" sz="3500" kern="1200" dirty="0"/>
        </a:p>
      </dsp:txBody>
      <dsp:txXfrm>
        <a:off x="22716" y="22716"/>
        <a:ext cx="7190745" cy="730164"/>
      </dsp:txXfrm>
    </dsp:sp>
    <dsp:sp modelId="{B7E7258E-2502-4AEA-AB13-E5D8401E784C}">
      <dsp:nvSpPr>
        <dsp:cNvPr id="0" name=""/>
        <dsp:cNvSpPr/>
      </dsp:nvSpPr>
      <dsp:spPr>
        <a:xfrm>
          <a:off x="708324" y="904863"/>
          <a:ext cx="8027673" cy="7755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500" kern="1200" dirty="0"/>
            <a:t>Year 3 – 3x, 4x, 8x,</a:t>
          </a:r>
          <a:endParaRPr lang="en-US" sz="3500" kern="1200" dirty="0"/>
        </a:p>
      </dsp:txBody>
      <dsp:txXfrm>
        <a:off x="731040" y="927579"/>
        <a:ext cx="6769779" cy="730164"/>
      </dsp:txXfrm>
    </dsp:sp>
    <dsp:sp modelId="{3638374C-4632-428B-9D98-207907BE68DC}">
      <dsp:nvSpPr>
        <dsp:cNvPr id="0" name=""/>
        <dsp:cNvSpPr/>
      </dsp:nvSpPr>
      <dsp:spPr>
        <a:xfrm>
          <a:off x="1416648" y="1809726"/>
          <a:ext cx="8027673" cy="7755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500" kern="1200" dirty="0"/>
            <a:t>Year 4 – 11x, 6x, 7x, 9x, 12x </a:t>
          </a:r>
          <a:endParaRPr lang="en-US" sz="3500" kern="1200" dirty="0"/>
        </a:p>
      </dsp:txBody>
      <dsp:txXfrm>
        <a:off x="1439364" y="1832442"/>
        <a:ext cx="6769779" cy="730164"/>
      </dsp:txXfrm>
    </dsp:sp>
    <dsp:sp modelId="{AF2FE1A9-A7E8-4599-94E4-D201E4503575}">
      <dsp:nvSpPr>
        <dsp:cNvPr id="0" name=""/>
        <dsp:cNvSpPr/>
      </dsp:nvSpPr>
      <dsp:spPr>
        <a:xfrm>
          <a:off x="7523535" y="588160"/>
          <a:ext cx="504137" cy="50413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7636966" y="588160"/>
        <a:ext cx="277275" cy="379363"/>
      </dsp:txXfrm>
    </dsp:sp>
    <dsp:sp modelId="{E7802BB5-54C9-4B0C-B13E-E6BBD5B4464B}">
      <dsp:nvSpPr>
        <dsp:cNvPr id="0" name=""/>
        <dsp:cNvSpPr/>
      </dsp:nvSpPr>
      <dsp:spPr>
        <a:xfrm>
          <a:off x="8231859" y="1487853"/>
          <a:ext cx="504137" cy="50413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8345290" y="1487853"/>
        <a:ext cx="277275" cy="3793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018AD0-E1D1-4BBF-9E8A-40BBEFBADAE9}" type="datetimeFigureOut">
              <a:rPr lang="en-GB" smtClean="0"/>
              <a:t>02/05/2025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4565E1-D668-47DD-8731-DC6AD1136F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8354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None/>
            </a:pPr>
            <a:endParaRPr lang="en-GB" sz="12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4565E1-D668-47DD-8731-DC6AD1136FB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1981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None/>
            </a:pPr>
            <a:endParaRPr lang="en-GB" sz="12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4565E1-D668-47DD-8731-DC6AD1136FB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0207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None/>
            </a:pPr>
            <a:endParaRPr lang="en-GB" sz="12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4565E1-D668-47DD-8731-DC6AD1136FB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0255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None/>
            </a:pPr>
            <a:endParaRPr lang="en-GB" sz="12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4565E1-D668-47DD-8731-DC6AD1136FB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69058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None/>
            </a:pPr>
            <a:endParaRPr lang="en-GB" sz="12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4565E1-D668-47DD-8731-DC6AD1136FB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55402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4565E1-D668-47DD-8731-DC6AD1136FB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10633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None/>
            </a:pPr>
            <a:endParaRPr lang="en-GB" sz="12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4565E1-D668-47DD-8731-DC6AD1136FB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35198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None/>
            </a:pPr>
            <a:endParaRPr lang="en-GB" sz="12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4565E1-D668-47DD-8731-DC6AD1136FB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1594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None/>
            </a:pPr>
            <a:endParaRPr lang="en-GB" sz="12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4565E1-D668-47DD-8731-DC6AD1136FB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45529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None/>
            </a:pPr>
            <a:endParaRPr lang="en-GB" sz="12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4565E1-D668-47DD-8731-DC6AD1136FB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44975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None/>
            </a:pPr>
            <a:endParaRPr lang="en-GB" sz="12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4565E1-D668-47DD-8731-DC6AD1136FBF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18413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None/>
            </a:pPr>
            <a:endParaRPr lang="en-GB" sz="12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4565E1-D668-47DD-8731-DC6AD1136FBF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12987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None/>
            </a:pPr>
            <a:endParaRPr lang="en-GB" sz="12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4565E1-D668-47DD-8731-DC6AD1136FBF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14440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None/>
            </a:pPr>
            <a:endParaRPr lang="en-GB" sz="12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4565E1-D668-47DD-8731-DC6AD1136FBF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12520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None/>
            </a:pPr>
            <a:endParaRPr lang="en-GB" sz="12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4565E1-D668-47DD-8731-DC6AD1136FBF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588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 userDrawn="1"/>
        </p:nvSpPr>
        <p:spPr>
          <a:xfrm>
            <a:off x="231140" y="211014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4395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Together Everyone Achieves More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0023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accent3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accent3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accent3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accent3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accent3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accent3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accent3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accent3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908725" y="6172198"/>
            <a:ext cx="4717774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Together Everyone Achieves More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7979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Together Everyone Achieves More</a:t>
            </a:r>
          </a:p>
          <a:p>
            <a:endParaRPr lang="en-GB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6720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Together Everyone Achieves More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4984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Together Everyone Achieves More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8737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Together Everyone Achieves More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2365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 sz="2800">
                <a:solidFill>
                  <a:schemeClr val="accent3">
                    <a:lumMod val="75000"/>
                  </a:schemeClr>
                </a:solidFill>
              </a:defRPr>
            </a:lvl2pPr>
            <a:lvl3pPr>
              <a:defRPr sz="2400">
                <a:solidFill>
                  <a:schemeClr val="accent3">
                    <a:lumMod val="75000"/>
                  </a:schemeClr>
                </a:solidFill>
              </a:defRPr>
            </a:lvl3pPr>
            <a:lvl4pPr>
              <a:defRPr sz="2000">
                <a:solidFill>
                  <a:schemeClr val="accent3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3">
                    <a:lumMod val="7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Together Everyone Achieves More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8629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Together Everyone Achieves More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9949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55752" y="211014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DUNSTALL HILL PRESENTATION TEMPLATE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rgbClr val="C00000"/>
                </a:solidFill>
              </a:defRPr>
            </a:lvl1pPr>
          </a:lstStyle>
          <a:p>
            <a:r>
              <a:rPr lang="en-GB" dirty="0"/>
              <a:t>Together Everyone Achieves More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851" y="481772"/>
            <a:ext cx="1378039" cy="1378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716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 baseline="0">
          <a:solidFill>
            <a:schemeClr val="accent3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3">
              <a:lumMod val="75000"/>
            </a:schemeClr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3">
              <a:lumMod val="7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3">
              <a:lumMod val="7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3">
              <a:lumMod val="7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3">
              <a:lumMod val="7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freesvg.org/kliponious-green-tick" TargetMode="Externa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9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nleyroad.worcs.sch.uk/mathematics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stanleyroad.worcs.sch.uk/wp-content/uploads/2022/02/SR-Virtual-Calculation-Policy-September-2021.pdf" TargetMode="Externa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ABb8HhmteM" TargetMode="Externa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hyperlink" Target="https://www.bbc.co.uk/teach/supermovers/times-table-collection/z4vv6v4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hyperlink" Target="https://www.topmarks.co.uk/maths-games/hit-the-button" TargetMode="External"/><Relationship Id="rId7" Type="http://schemas.openxmlformats.org/officeDocument/2006/relationships/hyperlink" Target="https://www.ictgames.com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mathsframe.co.uk/en/resources/resource/477/Multiplication-Tables-Check" TargetMode="External"/><Relationship Id="rId5" Type="http://schemas.openxmlformats.org/officeDocument/2006/relationships/hyperlink" Target="https://www.timestables.co.uk/times-tables-memory.html" TargetMode="External"/><Relationship Id="rId4" Type="http://schemas.openxmlformats.org/officeDocument/2006/relationships/hyperlink" Target="https://play.ttrockstars.com/auth/school/student/30021/password" TargetMode="External"/><Relationship Id="rId9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925BD59-A335-4479-A720-8C5E3274B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pic>
        <p:nvPicPr>
          <p:cNvPr id="7" name="Picture 4" descr="Image result for times tables">
            <a:extLst>
              <a:ext uri="{FF2B5EF4-FFF2-40B4-BE49-F238E27FC236}">
                <a16:creationId xmlns:a16="http://schemas.microsoft.com/office/drawing/2014/main" id="{8D1224E1-7D03-E622-72E6-653B545FAA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78" r="3" b="3"/>
          <a:stretch/>
        </p:blipFill>
        <p:spPr bwMode="auto">
          <a:xfrm>
            <a:off x="233265" y="244983"/>
            <a:ext cx="4204259" cy="3931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4252326-CD86-4D7B-A984-82D03C82D0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33843" y="4005950"/>
            <a:ext cx="531902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6" descr="Related image">
            <a:extLst>
              <a:ext uri="{FF2B5EF4-FFF2-40B4-BE49-F238E27FC236}">
                <a16:creationId xmlns:a16="http://schemas.microsoft.com/office/drawing/2014/main" id="{85861C1A-C74C-EE4C-C9C6-523FE227DA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45" r="4" b="29816"/>
          <a:stretch/>
        </p:blipFill>
        <p:spPr bwMode="auto">
          <a:xfrm>
            <a:off x="237744" y="4176903"/>
            <a:ext cx="4199780" cy="2446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8C5B9DC-D932-4BC3-87ED-C64815E68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265" y="244982"/>
            <a:ext cx="11719974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13933" y="4141784"/>
            <a:ext cx="5958841" cy="138816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/>
              <a:t>Friday 2</a:t>
            </a:r>
            <a:r>
              <a:rPr lang="en-US" baseline="30000" dirty="0"/>
              <a:t>nd</a:t>
            </a:r>
            <a:r>
              <a:rPr lang="en-US" dirty="0"/>
              <a:t> May 2025</a:t>
            </a:r>
          </a:p>
        </p:txBody>
      </p:sp>
      <p:graphicFrame>
        <p:nvGraphicFramePr>
          <p:cNvPr id="19" name="TextBox 5">
            <a:extLst>
              <a:ext uri="{FF2B5EF4-FFF2-40B4-BE49-F238E27FC236}">
                <a16:creationId xmlns:a16="http://schemas.microsoft.com/office/drawing/2014/main" id="{279C6BBF-16BD-7478-C08E-F318C20B7E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04518603"/>
              </p:ext>
            </p:extLst>
          </p:nvPr>
        </p:nvGraphicFramePr>
        <p:xfrm>
          <a:off x="5283553" y="893398"/>
          <a:ext cx="6019601" cy="3187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56268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ee the source image">
            <a:extLst>
              <a:ext uri="{FF2B5EF4-FFF2-40B4-BE49-F238E27FC236}">
                <a16:creationId xmlns:a16="http://schemas.microsoft.com/office/drawing/2014/main" id="{8D0B1938-FB9D-98C8-C4B5-B705F76963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9011" y="4493779"/>
            <a:ext cx="3364749" cy="189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600826" y="468746"/>
            <a:ext cx="9560560" cy="532565"/>
            <a:chOff x="4499694" y="5067741"/>
            <a:chExt cx="2356587" cy="1531781"/>
          </a:xfrm>
        </p:grpSpPr>
        <p:sp>
          <p:nvSpPr>
            <p:cNvPr id="5" name="Rounded Rectangle 4"/>
            <p:cNvSpPr/>
            <p:nvPr/>
          </p:nvSpPr>
          <p:spPr>
            <a:xfrm>
              <a:off x="4499694" y="5067741"/>
              <a:ext cx="2356587" cy="1531781"/>
            </a:xfrm>
            <a:prstGeom prst="roundRect">
              <a:avLst/>
            </a:prstGeom>
            <a:solidFill>
              <a:srgbClr val="C0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6" name="Rounded Rectangle 4"/>
            <p:cNvSpPr txBox="1"/>
            <p:nvPr/>
          </p:nvSpPr>
          <p:spPr>
            <a:xfrm>
              <a:off x="4574469" y="5142516"/>
              <a:ext cx="2207037" cy="13822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800" kern="1200" dirty="0"/>
                <a:t>Content</a:t>
              </a:r>
              <a:endParaRPr lang="en-US" sz="2800" kern="1200" dirty="0"/>
            </a:p>
          </p:txBody>
        </p:sp>
      </p:grpSp>
      <p:graphicFrame>
        <p:nvGraphicFramePr>
          <p:cNvPr id="2052" name="TextBox 1">
            <a:extLst>
              <a:ext uri="{FF2B5EF4-FFF2-40B4-BE49-F238E27FC236}">
                <a16:creationId xmlns:a16="http://schemas.microsoft.com/office/drawing/2014/main" id="{0DAA03CD-A96C-B0F0-1E09-2C8F808E8B6E}"/>
              </a:ext>
            </a:extLst>
          </p:cNvPr>
          <p:cNvGraphicFramePr/>
          <p:nvPr/>
        </p:nvGraphicFramePr>
        <p:xfrm>
          <a:off x="600826" y="1247601"/>
          <a:ext cx="9838574" cy="3333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5A284CA8-0E06-EE5D-F47F-2F7BEDB1FF0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1385" y="481429"/>
            <a:ext cx="1632154" cy="14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876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00826" y="468746"/>
            <a:ext cx="9560560" cy="532565"/>
            <a:chOff x="4499694" y="5067741"/>
            <a:chExt cx="2356587" cy="1531781"/>
          </a:xfrm>
        </p:grpSpPr>
        <p:sp>
          <p:nvSpPr>
            <p:cNvPr id="5" name="Rounded Rectangle 4"/>
            <p:cNvSpPr/>
            <p:nvPr/>
          </p:nvSpPr>
          <p:spPr>
            <a:xfrm>
              <a:off x="4499694" y="5067741"/>
              <a:ext cx="2356587" cy="1531781"/>
            </a:xfrm>
            <a:prstGeom prst="roundRect">
              <a:avLst/>
            </a:prstGeom>
            <a:solidFill>
              <a:srgbClr val="C0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6" name="Rounded Rectangle 4"/>
            <p:cNvSpPr txBox="1"/>
            <p:nvPr/>
          </p:nvSpPr>
          <p:spPr>
            <a:xfrm>
              <a:off x="4574469" y="5142516"/>
              <a:ext cx="2207037" cy="13822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800" kern="1200" dirty="0"/>
                <a:t>Curriculum Expectations</a:t>
              </a:r>
              <a:endParaRPr lang="en-US" sz="2800" kern="1200" dirty="0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269AD9F-D808-D050-484E-791510AC03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826" y="1866152"/>
            <a:ext cx="10128613" cy="403281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3CBFBA7-8F10-6B33-91E8-2B37C49F3F9B}"/>
              </a:ext>
            </a:extLst>
          </p:cNvPr>
          <p:cNvSpPr/>
          <p:nvPr/>
        </p:nvSpPr>
        <p:spPr>
          <a:xfrm>
            <a:off x="346710" y="5989144"/>
            <a:ext cx="114985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latin typeface="+mj-lt"/>
                <a:cs typeface="Calibri" panose="020F0502020204030204" pitchFamily="34" charset="0"/>
              </a:rPr>
              <a:t>Primary-school children are expected to know all their times tables up to 12x12 by the end of Year 4.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AEDAC0E-52FC-1BC4-B4CA-EDBC48CC31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1385" y="481429"/>
            <a:ext cx="1632154" cy="14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541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00826" y="468746"/>
            <a:ext cx="9560560" cy="532565"/>
            <a:chOff x="4499694" y="5067741"/>
            <a:chExt cx="2356587" cy="1531781"/>
          </a:xfrm>
        </p:grpSpPr>
        <p:sp>
          <p:nvSpPr>
            <p:cNvPr id="5" name="Rounded Rectangle 4"/>
            <p:cNvSpPr/>
            <p:nvPr/>
          </p:nvSpPr>
          <p:spPr>
            <a:xfrm>
              <a:off x="4499694" y="5067741"/>
              <a:ext cx="2356587" cy="1531781"/>
            </a:xfrm>
            <a:prstGeom prst="roundRect">
              <a:avLst/>
            </a:prstGeom>
            <a:solidFill>
              <a:srgbClr val="C0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6" name="Rounded Rectangle 4"/>
            <p:cNvSpPr txBox="1"/>
            <p:nvPr/>
          </p:nvSpPr>
          <p:spPr>
            <a:xfrm>
              <a:off x="4574469" y="5142516"/>
              <a:ext cx="2207037" cy="13822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800" kern="1200" dirty="0"/>
                <a:t>What is the Multiplication Tables Check (MTC)?</a:t>
              </a:r>
              <a:endParaRPr lang="en-US" sz="2800" kern="1200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626DA7D-45C7-A98D-CD21-16B1E8C42AE6}"/>
              </a:ext>
            </a:extLst>
          </p:cNvPr>
          <p:cNvSpPr txBox="1"/>
          <p:nvPr/>
        </p:nvSpPr>
        <p:spPr>
          <a:xfrm>
            <a:off x="600826" y="1303020"/>
            <a:ext cx="9560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Online test: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/>
              <a:t>3 practice questions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/>
              <a:t>25 official times table questions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6 seconds to answer each question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2FC93FF-55F8-3502-55E0-7F763C17F6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4689" y="1248952"/>
            <a:ext cx="3060529" cy="28092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AA6D831-2CA6-EB47-FBF6-1C013CBD9F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9128" y="2426872"/>
            <a:ext cx="2700286" cy="39363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58A824A-3EFE-9282-4517-8A16B4469E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1385" y="481429"/>
            <a:ext cx="1632154" cy="14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096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00826" y="468746"/>
            <a:ext cx="9560560" cy="532565"/>
            <a:chOff x="4499694" y="5067741"/>
            <a:chExt cx="2356587" cy="1531781"/>
          </a:xfrm>
        </p:grpSpPr>
        <p:sp>
          <p:nvSpPr>
            <p:cNvPr id="5" name="Rounded Rectangle 4"/>
            <p:cNvSpPr/>
            <p:nvPr/>
          </p:nvSpPr>
          <p:spPr>
            <a:xfrm>
              <a:off x="4499694" y="5067741"/>
              <a:ext cx="2356587" cy="1531781"/>
            </a:xfrm>
            <a:prstGeom prst="roundRect">
              <a:avLst/>
            </a:prstGeom>
            <a:solidFill>
              <a:srgbClr val="C0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6" name="Rounded Rectangle 4"/>
            <p:cNvSpPr txBox="1"/>
            <p:nvPr/>
          </p:nvSpPr>
          <p:spPr>
            <a:xfrm>
              <a:off x="4574469" y="5142516"/>
              <a:ext cx="2207037" cy="13822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800" kern="1200" dirty="0"/>
                <a:t>What is the purpose of the Multiplication Tables Check?</a:t>
              </a:r>
              <a:endParaRPr lang="en-US" sz="2800" kern="1200" dirty="0"/>
            </a:p>
          </p:txBody>
        </p:sp>
      </p:grpSp>
      <p:graphicFrame>
        <p:nvGraphicFramePr>
          <p:cNvPr id="9" name="TextBox 1">
            <a:extLst>
              <a:ext uri="{FF2B5EF4-FFF2-40B4-BE49-F238E27FC236}">
                <a16:creationId xmlns:a16="http://schemas.microsoft.com/office/drawing/2014/main" id="{A22F8D89-A4D6-032D-C4BA-2AD98D83AE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54397252"/>
              </p:ext>
            </p:extLst>
          </p:nvPr>
        </p:nvGraphicFramePr>
        <p:xfrm>
          <a:off x="452813" y="1329018"/>
          <a:ext cx="11286374" cy="50602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CA8E64D4-FD1B-B3F5-2A66-62F480C5B33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1385" y="481429"/>
            <a:ext cx="1632154" cy="14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038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00826" y="468746"/>
            <a:ext cx="9560560" cy="532565"/>
            <a:chOff x="4499694" y="5067741"/>
            <a:chExt cx="2356587" cy="1531781"/>
          </a:xfrm>
        </p:grpSpPr>
        <p:sp>
          <p:nvSpPr>
            <p:cNvPr id="5" name="Rounded Rectangle 4"/>
            <p:cNvSpPr/>
            <p:nvPr/>
          </p:nvSpPr>
          <p:spPr>
            <a:xfrm>
              <a:off x="4499694" y="5067741"/>
              <a:ext cx="2356587" cy="1531781"/>
            </a:xfrm>
            <a:prstGeom prst="roundRect">
              <a:avLst/>
            </a:prstGeom>
            <a:solidFill>
              <a:srgbClr val="C0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6" name="Rounded Rectangle 4"/>
            <p:cNvSpPr txBox="1"/>
            <p:nvPr/>
          </p:nvSpPr>
          <p:spPr>
            <a:xfrm>
              <a:off x="4574469" y="5142516"/>
              <a:ext cx="2207037" cy="13822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800" kern="1200" dirty="0"/>
                <a:t>When will the children be assessed?</a:t>
              </a:r>
              <a:endParaRPr lang="en-US" sz="2800" kern="1200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626DA7D-45C7-A98D-CD21-16B1E8C42AE6}"/>
              </a:ext>
            </a:extLst>
          </p:cNvPr>
          <p:cNvSpPr txBox="1"/>
          <p:nvPr/>
        </p:nvSpPr>
        <p:spPr>
          <a:xfrm>
            <a:off x="741503" y="1640645"/>
            <a:ext cx="95605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During a 3-week window from the start of June.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Be mindful of holidays during this time.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A5ECD71A-A8BC-B845-D822-9D5D1CC829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7531" y="3110976"/>
            <a:ext cx="5376789" cy="3226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E467437-6411-CF91-D567-6035A78163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1385" y="481429"/>
            <a:ext cx="1632154" cy="14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339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65ebb83a-1df1-49f7-b629-0d5917791242@EURP19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161" y="397540"/>
            <a:ext cx="603885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14D5B77-56EC-D67A-4E77-5705FEEDFE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1385" y="481429"/>
            <a:ext cx="1632154" cy="14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915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00826" y="468746"/>
            <a:ext cx="9560560" cy="532565"/>
            <a:chOff x="4499694" y="5067741"/>
            <a:chExt cx="2356587" cy="1531781"/>
          </a:xfrm>
        </p:grpSpPr>
        <p:sp>
          <p:nvSpPr>
            <p:cNvPr id="5" name="Rounded Rectangle 4"/>
            <p:cNvSpPr/>
            <p:nvPr/>
          </p:nvSpPr>
          <p:spPr>
            <a:xfrm>
              <a:off x="4499694" y="5067741"/>
              <a:ext cx="2356587" cy="1531781"/>
            </a:xfrm>
            <a:prstGeom prst="roundRect">
              <a:avLst/>
            </a:prstGeom>
            <a:solidFill>
              <a:srgbClr val="C0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6" name="Rounded Rectangle 4"/>
            <p:cNvSpPr txBox="1"/>
            <p:nvPr/>
          </p:nvSpPr>
          <p:spPr>
            <a:xfrm>
              <a:off x="4574469" y="5142516"/>
              <a:ext cx="2207037" cy="13822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800" dirty="0"/>
                <a:t>Learning Times Tables</a:t>
              </a:r>
              <a:endParaRPr lang="en-US" sz="2800" kern="1200" dirty="0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C2353A57-D5B0-5166-AB9D-3E0FD7CA56C6}"/>
              </a:ext>
            </a:extLst>
          </p:cNvPr>
          <p:cNvSpPr/>
          <p:nvPr/>
        </p:nvSpPr>
        <p:spPr>
          <a:xfrm>
            <a:off x="406288" y="1313715"/>
            <a:ext cx="537553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+mj-lt"/>
              </a:rPr>
              <a:t>This diagram shows the 144 times tables multiplication facts that every child needs to know.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+mj-lt"/>
              </a:rPr>
              <a:t>Sometimes, children can get anxious or worried about learning all these facts.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+mj-lt"/>
              </a:rPr>
              <a:t>Children need to be able to recall any times tables answer within two or three seconds.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latin typeface="+mj-lt"/>
            </a:endParaRPr>
          </a:p>
          <a:p>
            <a:endParaRPr lang="en-GB" sz="2000" dirty="0">
              <a:latin typeface="+mj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77F52CD-D16C-1753-2CF5-3A149E8297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0856" y="1978325"/>
            <a:ext cx="5148042" cy="447797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F7828DB-6CC8-7B37-7A9B-FB1ADA7CB9C3}"/>
              </a:ext>
            </a:extLst>
          </p:cNvPr>
          <p:cNvSpPr txBox="1"/>
          <p:nvPr/>
        </p:nvSpPr>
        <p:spPr>
          <a:xfrm>
            <a:off x="728870" y="4625009"/>
            <a:ext cx="17095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Counting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71CCC0-7B91-5FA4-1AB9-9AFEE75633EE}"/>
              </a:ext>
            </a:extLst>
          </p:cNvPr>
          <p:cNvSpPr txBox="1"/>
          <p:nvPr/>
        </p:nvSpPr>
        <p:spPr>
          <a:xfrm>
            <a:off x="3094055" y="4642329"/>
            <a:ext cx="17095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Memorise</a:t>
            </a:r>
          </a:p>
        </p:txBody>
      </p:sp>
      <p:sp>
        <p:nvSpPr>
          <p:cNvPr id="10" name="Multiplication Sign 9">
            <a:extLst>
              <a:ext uri="{FF2B5EF4-FFF2-40B4-BE49-F238E27FC236}">
                <a16:creationId xmlns:a16="http://schemas.microsoft.com/office/drawing/2014/main" id="{4504E9B7-1404-AC50-0DE6-F7A56411E364}"/>
              </a:ext>
            </a:extLst>
          </p:cNvPr>
          <p:cNvSpPr/>
          <p:nvPr/>
        </p:nvSpPr>
        <p:spPr>
          <a:xfrm>
            <a:off x="1806380" y="4855841"/>
            <a:ext cx="1159565" cy="125926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 descr="A picture containing icon&#10;&#10;Description automatically generated">
            <a:extLst>
              <a:ext uri="{FF2B5EF4-FFF2-40B4-BE49-F238E27FC236}">
                <a16:creationId xmlns:a16="http://schemas.microsoft.com/office/drawing/2014/main" id="{AC3F7C35-94C2-411F-D35A-7675AC67A8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928614" y="4492928"/>
            <a:ext cx="1622175" cy="16221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2392EBE-C591-1353-E1C1-86DD364FB1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1385" y="481429"/>
            <a:ext cx="1632154" cy="14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506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00826" y="468746"/>
            <a:ext cx="9560560" cy="532565"/>
            <a:chOff x="4499694" y="5067741"/>
            <a:chExt cx="2356587" cy="1531781"/>
          </a:xfrm>
        </p:grpSpPr>
        <p:sp>
          <p:nvSpPr>
            <p:cNvPr id="5" name="Rounded Rectangle 4"/>
            <p:cNvSpPr/>
            <p:nvPr/>
          </p:nvSpPr>
          <p:spPr>
            <a:xfrm>
              <a:off x="4499694" y="5067741"/>
              <a:ext cx="2356587" cy="1531781"/>
            </a:xfrm>
            <a:prstGeom prst="roundRect">
              <a:avLst/>
            </a:prstGeom>
            <a:solidFill>
              <a:srgbClr val="C0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6" name="Rounded Rectangle 4"/>
            <p:cNvSpPr txBox="1"/>
            <p:nvPr/>
          </p:nvSpPr>
          <p:spPr>
            <a:xfrm>
              <a:off x="4574469" y="5142516"/>
              <a:ext cx="2207037" cy="13822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800" dirty="0"/>
                <a:t>The o</a:t>
              </a:r>
              <a:r>
                <a:rPr lang="en-GB" sz="2800" kern="1200" dirty="0"/>
                <a:t>rder </a:t>
              </a:r>
              <a:r>
                <a:rPr lang="en-GB" sz="2800" dirty="0"/>
                <a:t>we learn timetables at SRPS</a:t>
              </a:r>
              <a:endParaRPr lang="en-US" sz="2800" kern="1200" dirty="0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1110AD52-182B-3342-930D-BDF38185A19E}"/>
              </a:ext>
            </a:extLst>
          </p:cNvPr>
          <p:cNvSpPr/>
          <p:nvPr/>
        </p:nvSpPr>
        <p:spPr>
          <a:xfrm>
            <a:off x="535556" y="1351508"/>
            <a:ext cx="96258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atin typeface="+mj-l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EE2C8BF-6CB4-1E23-58A3-B51BC6AA3A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4817" y="5081561"/>
            <a:ext cx="2233296" cy="1344729"/>
          </a:xfrm>
          <a:prstGeom prst="rect">
            <a:avLst/>
          </a:prstGeom>
        </p:spPr>
      </p:pic>
      <p:graphicFrame>
        <p:nvGraphicFramePr>
          <p:cNvPr id="13" name="TextBox 2">
            <a:extLst>
              <a:ext uri="{FF2B5EF4-FFF2-40B4-BE49-F238E27FC236}">
                <a16:creationId xmlns:a16="http://schemas.microsoft.com/office/drawing/2014/main" id="{E56FFD6D-5492-C28F-1D63-EE0B45C8CB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7579827"/>
              </p:ext>
            </p:extLst>
          </p:nvPr>
        </p:nvGraphicFramePr>
        <p:xfrm>
          <a:off x="1077904" y="1856943"/>
          <a:ext cx="9444322" cy="2585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6E832E82-EB6D-5C69-51B9-01C8E3EB6C5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1385" y="481429"/>
            <a:ext cx="1632154" cy="14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538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00826" y="468746"/>
            <a:ext cx="9560560" cy="532565"/>
            <a:chOff x="4499694" y="5067741"/>
            <a:chExt cx="2356587" cy="1531781"/>
          </a:xfrm>
        </p:grpSpPr>
        <p:sp>
          <p:nvSpPr>
            <p:cNvPr id="5" name="Rounded Rectangle 4"/>
            <p:cNvSpPr/>
            <p:nvPr/>
          </p:nvSpPr>
          <p:spPr>
            <a:xfrm>
              <a:off x="4499694" y="5067741"/>
              <a:ext cx="2356587" cy="1531781"/>
            </a:xfrm>
            <a:prstGeom prst="roundRect">
              <a:avLst/>
            </a:prstGeom>
            <a:solidFill>
              <a:srgbClr val="C0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6" name="Rounded Rectangle 4"/>
            <p:cNvSpPr txBox="1"/>
            <p:nvPr/>
          </p:nvSpPr>
          <p:spPr>
            <a:xfrm>
              <a:off x="4574469" y="5142516"/>
              <a:ext cx="2207037" cy="13822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800" dirty="0"/>
                <a:t>Tips</a:t>
              </a:r>
              <a:endParaRPr lang="en-US" sz="2800" kern="1200" dirty="0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1110AD52-182B-3342-930D-BDF38185A19E}"/>
              </a:ext>
            </a:extLst>
          </p:cNvPr>
          <p:cNvSpPr/>
          <p:nvPr/>
        </p:nvSpPr>
        <p:spPr>
          <a:xfrm>
            <a:off x="535556" y="1351508"/>
            <a:ext cx="962583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+mj-lt"/>
              </a:rPr>
              <a:t>Stick to one table at a time to minimise confusion.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+mj-lt"/>
              </a:rPr>
              <a:t>Start with chanting and writing them out slowly in order.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+mj-lt"/>
              </a:rPr>
              <a:t>Then move on to completing the answers quickly in order – on paper or verbally with your child.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+mj-lt"/>
              </a:rPr>
              <a:t>Finally, move on to completing the answers in any order.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+mj-lt"/>
              </a:rPr>
              <a:t>Keep reminding your child that 3 x 4 is the same as 4 x 3.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+mj-lt"/>
              </a:rPr>
              <a:t>Each table has a square number 3 x 3, 7 x 7 etc. These are special numbers that can act as a memory hook – emphasise them!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+mj-lt"/>
              </a:rPr>
              <a:t>Talk about the numbers as you reach them “ 5 x 7 = 35 that’s our house number” – this makes more memory hooks.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EE2C8BF-6CB4-1E23-58A3-B51BC6AA3A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4817" y="5081561"/>
            <a:ext cx="2233296" cy="134472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802A5B4-3707-CCAA-7CEC-D6DD1A2616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1385" y="481429"/>
            <a:ext cx="1632154" cy="14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3464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00826" y="468746"/>
            <a:ext cx="9560560" cy="532565"/>
            <a:chOff x="4499694" y="5067741"/>
            <a:chExt cx="2356587" cy="1531781"/>
          </a:xfrm>
        </p:grpSpPr>
        <p:sp>
          <p:nvSpPr>
            <p:cNvPr id="5" name="Rounded Rectangle 4"/>
            <p:cNvSpPr/>
            <p:nvPr/>
          </p:nvSpPr>
          <p:spPr>
            <a:xfrm>
              <a:off x="4499694" y="5067741"/>
              <a:ext cx="2356587" cy="1531781"/>
            </a:xfrm>
            <a:prstGeom prst="roundRect">
              <a:avLst/>
            </a:prstGeom>
            <a:solidFill>
              <a:srgbClr val="C0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6" name="Rounded Rectangle 4"/>
            <p:cNvSpPr txBox="1"/>
            <p:nvPr/>
          </p:nvSpPr>
          <p:spPr>
            <a:xfrm>
              <a:off x="4574469" y="5142516"/>
              <a:ext cx="2207037" cy="13822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800" dirty="0"/>
                <a:t>Language</a:t>
              </a:r>
              <a:endParaRPr lang="en-US" sz="2800" kern="1200" dirty="0"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6EE2C8BF-6CB4-1E23-58A3-B51BC6AA3A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4817" y="5081561"/>
            <a:ext cx="2233296" cy="134472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2F22658-9CA3-DDEA-1A41-3E9BDFB980CD}"/>
              </a:ext>
            </a:extLst>
          </p:cNvPr>
          <p:cNvSpPr/>
          <p:nvPr/>
        </p:nvSpPr>
        <p:spPr>
          <a:xfrm>
            <a:off x="904185" y="3033350"/>
            <a:ext cx="95445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+mj-lt"/>
              </a:rPr>
              <a:t>Three times eight is…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+mj-lt"/>
              </a:rPr>
              <a:t>Three multiplied by eight…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+mj-lt"/>
              </a:rPr>
              <a:t>Three eights are…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+mj-lt"/>
              </a:rPr>
              <a:t>Three lots of eight…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+mj-lt"/>
              </a:rPr>
              <a:t>Three groups of eight…</a:t>
            </a:r>
          </a:p>
        </p:txBody>
      </p:sp>
      <p:pic>
        <p:nvPicPr>
          <p:cNvPr id="8" name="Picture 2" descr="Image result for multiplication cartoon">
            <a:extLst>
              <a:ext uri="{FF2B5EF4-FFF2-40B4-BE49-F238E27FC236}">
                <a16:creationId xmlns:a16="http://schemas.microsoft.com/office/drawing/2014/main" id="{9E78088E-4F6C-38D5-5317-DFD9FAD7F5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8028" y="3127273"/>
            <a:ext cx="1919880" cy="191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F933B37-4A96-91E2-F50D-CFE737A09F77}"/>
              </a:ext>
            </a:extLst>
          </p:cNvPr>
          <p:cNvSpPr/>
          <p:nvPr/>
        </p:nvSpPr>
        <p:spPr>
          <a:xfrm>
            <a:off x="3985870" y="1417166"/>
            <a:ext cx="42202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7200" dirty="0">
                <a:latin typeface="+mj-lt"/>
              </a:rPr>
              <a:t>3 x 8 =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6383CAA-236B-4060-C325-CD740DD332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1385" y="481429"/>
            <a:ext cx="1632154" cy="14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9654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99666" y="843656"/>
            <a:ext cx="83387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NTPreCursivefk" panose="03000400000000000000" pitchFamily="66" charset="0"/>
              </a:rPr>
              <a:t>What language do we use?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9B978D-81AD-C35E-F1BB-36FD31081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433" y="1259154"/>
            <a:ext cx="5771248" cy="371350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17666A5-3FF5-8CD6-982E-0E88259FF4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1385" y="481429"/>
            <a:ext cx="1632154" cy="14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723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00826" y="468746"/>
            <a:ext cx="9560560" cy="532565"/>
            <a:chOff x="4499694" y="5067741"/>
            <a:chExt cx="2356587" cy="1531781"/>
          </a:xfrm>
        </p:grpSpPr>
        <p:sp>
          <p:nvSpPr>
            <p:cNvPr id="5" name="Rounded Rectangle 4"/>
            <p:cNvSpPr/>
            <p:nvPr/>
          </p:nvSpPr>
          <p:spPr>
            <a:xfrm>
              <a:off x="4499694" y="5067741"/>
              <a:ext cx="2356587" cy="1531781"/>
            </a:xfrm>
            <a:prstGeom prst="roundRect">
              <a:avLst/>
            </a:prstGeom>
            <a:solidFill>
              <a:srgbClr val="C0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6" name="Rounded Rectangle 4"/>
            <p:cNvSpPr txBox="1"/>
            <p:nvPr/>
          </p:nvSpPr>
          <p:spPr>
            <a:xfrm>
              <a:off x="4574469" y="5142516"/>
              <a:ext cx="2207037" cy="13822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800" kern="1200" dirty="0"/>
                <a:t>How to support your child…</a:t>
              </a:r>
              <a:endParaRPr lang="en-US" sz="2800" kern="1200" dirty="0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67EED8D3-F799-8A85-CA32-A3DAA976E160}"/>
              </a:ext>
            </a:extLst>
          </p:cNvPr>
          <p:cNvSpPr/>
          <p:nvPr/>
        </p:nvSpPr>
        <p:spPr>
          <a:xfrm>
            <a:off x="616790" y="1337071"/>
            <a:ext cx="6897193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latin typeface="+mj-lt"/>
              </a:rPr>
              <a:t>Stanley Road Primary School Website – Curriculum – Mathematics</a:t>
            </a:r>
          </a:p>
          <a:p>
            <a:endParaRPr lang="en-GB" sz="2400" dirty="0">
              <a:latin typeface="+mj-lt"/>
            </a:endParaRPr>
          </a:p>
          <a:p>
            <a:r>
              <a:rPr lang="en-GB" sz="2000" dirty="0">
                <a:latin typeface="+mj-lt"/>
                <a:hlinkClick r:id="rId3"/>
              </a:rPr>
              <a:t>https://www.stanleyroad.worcs.sch.uk/mathematics/</a:t>
            </a:r>
            <a:endParaRPr lang="en-GB" sz="2000" dirty="0">
              <a:latin typeface="+mj-lt"/>
            </a:endParaRPr>
          </a:p>
          <a:p>
            <a:endParaRPr lang="en-GB" sz="2000" dirty="0">
              <a:latin typeface="+mj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>
              <a:latin typeface="+mj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>
              <a:latin typeface="+mj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latin typeface="+mj-lt"/>
              </a:rPr>
              <a:t>Virtual calculation policy – Multiplication </a:t>
            </a:r>
          </a:p>
          <a:p>
            <a:endParaRPr lang="en-GB" sz="2400" dirty="0">
              <a:latin typeface="+mj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15AD4CA-000B-2404-01F9-69E24C336C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1385" y="481429"/>
            <a:ext cx="1632154" cy="144013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2CCF3A4-FB55-73A7-78EC-38B032F800F7}"/>
              </a:ext>
            </a:extLst>
          </p:cNvPr>
          <p:cNvSpPr txBox="1"/>
          <p:nvPr/>
        </p:nvSpPr>
        <p:spPr>
          <a:xfrm>
            <a:off x="1550505" y="4759692"/>
            <a:ext cx="901147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5"/>
              </a:rPr>
              <a:t>https://www.stanleyroad.worcs.sch.uk/wp-content/uploads/2022/02/SR-Virtual-Calculation-Policy-September-2021.pdf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13795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00826" y="468746"/>
            <a:ext cx="9560560" cy="532565"/>
            <a:chOff x="4499694" y="5067741"/>
            <a:chExt cx="2356587" cy="1531781"/>
          </a:xfrm>
        </p:grpSpPr>
        <p:sp>
          <p:nvSpPr>
            <p:cNvPr id="5" name="Rounded Rectangle 4"/>
            <p:cNvSpPr/>
            <p:nvPr/>
          </p:nvSpPr>
          <p:spPr>
            <a:xfrm>
              <a:off x="4499694" y="5067741"/>
              <a:ext cx="2356587" cy="1531781"/>
            </a:xfrm>
            <a:prstGeom prst="roundRect">
              <a:avLst/>
            </a:prstGeom>
            <a:solidFill>
              <a:srgbClr val="C0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6" name="Rounded Rectangle 4"/>
            <p:cNvSpPr txBox="1"/>
            <p:nvPr/>
          </p:nvSpPr>
          <p:spPr>
            <a:xfrm>
              <a:off x="4574469" y="5142516"/>
              <a:ext cx="2207037" cy="13822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800" dirty="0"/>
                <a:t>Games to play at home</a:t>
              </a:r>
              <a:endParaRPr lang="en-US" sz="2800" kern="1200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B8D50178-B9A7-6673-CF18-506C5A2696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605" y="1918743"/>
            <a:ext cx="10158685" cy="39646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2E806FF-11B0-13E6-EF74-881E708C0E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1385" y="481429"/>
            <a:ext cx="1632154" cy="14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2477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00826" y="468746"/>
            <a:ext cx="9560560" cy="532565"/>
            <a:chOff x="4499694" y="5067741"/>
            <a:chExt cx="2356587" cy="1531781"/>
          </a:xfrm>
        </p:grpSpPr>
        <p:sp>
          <p:nvSpPr>
            <p:cNvPr id="5" name="Rounded Rectangle 4"/>
            <p:cNvSpPr/>
            <p:nvPr/>
          </p:nvSpPr>
          <p:spPr>
            <a:xfrm>
              <a:off x="4499694" y="5067741"/>
              <a:ext cx="2356587" cy="1531781"/>
            </a:xfrm>
            <a:prstGeom prst="roundRect">
              <a:avLst/>
            </a:prstGeom>
            <a:solidFill>
              <a:srgbClr val="C0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6" name="Rounded Rectangle 4"/>
            <p:cNvSpPr txBox="1"/>
            <p:nvPr/>
          </p:nvSpPr>
          <p:spPr>
            <a:xfrm>
              <a:off x="4574469" y="5142516"/>
              <a:ext cx="2207037" cy="13822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800" dirty="0"/>
                <a:t>Games to play at home</a:t>
              </a:r>
              <a:endParaRPr lang="en-US" sz="2800" kern="1200" dirty="0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951AB828-3361-1B2C-B906-693AFB0D6C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4085" y="1558984"/>
            <a:ext cx="7840300" cy="35014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891739-6B8D-494B-1DDE-E5587C73DD6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870"/>
          <a:stretch/>
        </p:blipFill>
        <p:spPr>
          <a:xfrm>
            <a:off x="332884" y="4264267"/>
            <a:ext cx="2979624" cy="226905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EA8FC9E-F0D8-417A-7EB2-95B6A4694E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1385" y="481429"/>
            <a:ext cx="1632154" cy="14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3957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00826" y="468746"/>
            <a:ext cx="9560560" cy="532565"/>
            <a:chOff x="4499694" y="5067741"/>
            <a:chExt cx="2356587" cy="1531781"/>
          </a:xfrm>
        </p:grpSpPr>
        <p:sp>
          <p:nvSpPr>
            <p:cNvPr id="5" name="Rounded Rectangle 4"/>
            <p:cNvSpPr/>
            <p:nvPr/>
          </p:nvSpPr>
          <p:spPr>
            <a:xfrm>
              <a:off x="4499694" y="5067741"/>
              <a:ext cx="2356587" cy="1531781"/>
            </a:xfrm>
            <a:prstGeom prst="roundRect">
              <a:avLst/>
            </a:prstGeom>
            <a:solidFill>
              <a:srgbClr val="C0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6" name="Rounded Rectangle 4"/>
            <p:cNvSpPr txBox="1"/>
            <p:nvPr/>
          </p:nvSpPr>
          <p:spPr>
            <a:xfrm>
              <a:off x="4574469" y="5142517"/>
              <a:ext cx="2207037" cy="13822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800" dirty="0"/>
                <a:t>Songs</a:t>
              </a:r>
              <a:endParaRPr lang="en-US" sz="2800" kern="1200" dirty="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60D0A94-05C2-3DC5-27E9-C31BF0E9D19E}"/>
              </a:ext>
            </a:extLst>
          </p:cNvPr>
          <p:cNvSpPr txBox="1"/>
          <p:nvPr/>
        </p:nvSpPr>
        <p:spPr>
          <a:xfrm>
            <a:off x="600826" y="1194424"/>
            <a:ext cx="944576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+mj-lt"/>
              </a:rPr>
              <a:t>Number Rock – You Tube </a:t>
            </a:r>
          </a:p>
          <a:p>
            <a:r>
              <a:rPr lang="en-GB" sz="2400" dirty="0">
                <a:hlinkClick r:id="rId3"/>
              </a:rPr>
              <a:t>The 12 Times Table Song | Skip Counting by 12 for Kids – YouTube</a:t>
            </a:r>
            <a:endParaRPr lang="en-GB" sz="2400" dirty="0"/>
          </a:p>
          <a:p>
            <a:endParaRPr lang="en-GB" sz="2400" dirty="0">
              <a:latin typeface="+mj-lt"/>
            </a:endParaRPr>
          </a:p>
          <a:p>
            <a:endParaRPr lang="en-GB" sz="2400" dirty="0">
              <a:latin typeface="+mj-lt"/>
            </a:endParaRPr>
          </a:p>
          <a:p>
            <a:endParaRPr lang="en-GB" sz="2400" dirty="0">
              <a:latin typeface="+mj-lt"/>
            </a:endParaRPr>
          </a:p>
          <a:p>
            <a:endParaRPr lang="en-GB" sz="2400" dirty="0">
              <a:latin typeface="+mj-lt"/>
            </a:endParaRPr>
          </a:p>
          <a:p>
            <a:endParaRPr lang="en-GB" sz="2400" dirty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+mj-lt"/>
              </a:rPr>
              <a:t>BBC Teach </a:t>
            </a:r>
            <a:r>
              <a:rPr lang="en-GB" sz="2400" dirty="0" err="1">
                <a:latin typeface="+mj-lt"/>
              </a:rPr>
              <a:t>Supermovers</a:t>
            </a:r>
            <a:endParaRPr lang="en-GB" sz="2400" dirty="0">
              <a:latin typeface="+mj-lt"/>
            </a:endParaRPr>
          </a:p>
          <a:p>
            <a:r>
              <a:rPr lang="en-GB" sz="2400" dirty="0">
                <a:hlinkClick r:id="rId4"/>
              </a:rPr>
              <a:t>Times tables collection - BBC Teach</a:t>
            </a:r>
            <a:endParaRPr lang="en-GB" sz="2400" dirty="0">
              <a:latin typeface="+mj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947C3E4-7772-408F-76A8-5149875C70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202" y="2215056"/>
            <a:ext cx="8306972" cy="12895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9C7BC00-23B6-B47A-2C49-1F0BFF66FD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1200" y="3427987"/>
            <a:ext cx="5967375" cy="286867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3CE18D4-97C4-3292-9CE1-7E12C42261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1385" y="481429"/>
            <a:ext cx="1632154" cy="14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6445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00826" y="468746"/>
            <a:ext cx="9560560" cy="532565"/>
            <a:chOff x="4499694" y="5067741"/>
            <a:chExt cx="2356587" cy="1531781"/>
          </a:xfrm>
        </p:grpSpPr>
        <p:sp>
          <p:nvSpPr>
            <p:cNvPr id="5" name="Rounded Rectangle 4"/>
            <p:cNvSpPr/>
            <p:nvPr/>
          </p:nvSpPr>
          <p:spPr>
            <a:xfrm>
              <a:off x="4499694" y="5067741"/>
              <a:ext cx="2356587" cy="1531781"/>
            </a:xfrm>
            <a:prstGeom prst="roundRect">
              <a:avLst/>
            </a:prstGeom>
            <a:solidFill>
              <a:srgbClr val="C0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6" name="Rounded Rectangle 4"/>
            <p:cNvSpPr txBox="1"/>
            <p:nvPr/>
          </p:nvSpPr>
          <p:spPr>
            <a:xfrm>
              <a:off x="4574469" y="5142517"/>
              <a:ext cx="2207037" cy="13822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800" dirty="0"/>
                <a:t>Useful Websites</a:t>
              </a:r>
              <a:endParaRPr lang="en-US" sz="2800" kern="1200" dirty="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60D0A94-05C2-3DC5-27E9-C31BF0E9D19E}"/>
              </a:ext>
            </a:extLst>
          </p:cNvPr>
          <p:cNvSpPr txBox="1"/>
          <p:nvPr/>
        </p:nvSpPr>
        <p:spPr>
          <a:xfrm>
            <a:off x="715617" y="1537252"/>
            <a:ext cx="944576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+mj-lt"/>
                <a:hlinkClick r:id="rId3"/>
              </a:rPr>
              <a:t>https://www.topmarks.co.uk/maths-games/hit-the-button</a:t>
            </a:r>
            <a:endParaRPr lang="en-GB" sz="24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+mj-lt"/>
                <a:hlinkClick r:id="rId4"/>
              </a:rPr>
              <a:t>https://play.ttrockstars.com/auth/school/student/30021/password</a:t>
            </a:r>
            <a:endParaRPr lang="en-GB" sz="24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+mj-lt"/>
                <a:hlinkClick r:id="rId5"/>
              </a:rPr>
              <a:t>https://www.timestables.co.uk/times-tables-memory.html</a:t>
            </a:r>
            <a:endParaRPr lang="en-GB" sz="24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+mj-lt"/>
                <a:hlinkClick r:id="rId6"/>
              </a:rPr>
              <a:t>https://mathsframe.co.uk/en/resources/resource/477/Multiplication-Tables-Check</a:t>
            </a:r>
            <a:r>
              <a:rPr lang="en-GB" sz="2400" dirty="0">
                <a:latin typeface="+mj-lt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+mj-lt"/>
                <a:hlinkClick r:id="rId7"/>
              </a:rPr>
              <a:t>https://www.ictgames.com</a:t>
            </a:r>
            <a:endParaRPr lang="en-GB" sz="2400" dirty="0">
              <a:latin typeface="+mj-lt"/>
            </a:endParaRPr>
          </a:p>
          <a:p>
            <a:endParaRPr lang="en-GB" sz="2400" dirty="0">
              <a:latin typeface="+mj-lt"/>
            </a:endParaRPr>
          </a:p>
        </p:txBody>
      </p:sp>
      <p:pic>
        <p:nvPicPr>
          <p:cNvPr id="7" name="Picture 2" descr="https://pakwired.com/wp-content/uploads/2017/08/43-of-the-Most-Useful-Websites-in-2017.jpg">
            <a:extLst>
              <a:ext uri="{FF2B5EF4-FFF2-40B4-BE49-F238E27FC236}">
                <a16:creationId xmlns:a16="http://schemas.microsoft.com/office/drawing/2014/main" id="{36C05E00-ACDC-DBC5-BCBF-8D5BE04EBD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23"/>
          <a:stretch/>
        </p:blipFill>
        <p:spPr bwMode="auto">
          <a:xfrm>
            <a:off x="8981174" y="4584240"/>
            <a:ext cx="2765349" cy="175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79ECA9A-4B39-DA91-0D2D-FF3B09D49B9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1385" y="481429"/>
            <a:ext cx="1632154" cy="14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8790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99666" y="843656"/>
            <a:ext cx="83387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NTPreCursivefk" panose="03000400000000000000" pitchFamily="66" charset="0"/>
              </a:rPr>
              <a:t>What language do we use?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9B978D-81AD-C35E-F1BB-36FD31081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433" y="1259154"/>
            <a:ext cx="5771248" cy="371350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089C32C-ECF0-272B-D520-869D1F65CD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1385" y="481429"/>
            <a:ext cx="1632154" cy="14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772039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Custom 43">
      <a:dk1>
        <a:srgbClr val="3F3F3F"/>
      </a:dk1>
      <a:lt1>
        <a:sysClr val="window" lastClr="FFFFFF"/>
      </a:lt1>
      <a:dk2>
        <a:srgbClr val="5F5F5F"/>
      </a:dk2>
      <a:lt2>
        <a:srgbClr val="EFEDE3"/>
      </a:lt2>
      <a:accent1>
        <a:srgbClr val="BF0000"/>
      </a:accent1>
      <a:accent2>
        <a:srgbClr val="D4C9D6"/>
      </a:accent2>
      <a:accent3>
        <a:srgbClr val="7F7F7F"/>
      </a:accent3>
      <a:accent4>
        <a:srgbClr val="AFC5B0"/>
      </a:accent4>
      <a:accent5>
        <a:srgbClr val="B181A7"/>
      </a:accent5>
      <a:accent6>
        <a:srgbClr val="E28394"/>
      </a:accent6>
      <a:hlink>
        <a:srgbClr val="77A2BB"/>
      </a:hlink>
      <a:folHlink>
        <a:srgbClr val="957A9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C5E8D57D87F840B0B45F6791778B8C" ma:contentTypeVersion="" ma:contentTypeDescription="Create a new document." ma:contentTypeScope="" ma:versionID="b0093603651f1490376889a9b3ef2875">
  <xsd:schema xmlns:xsd="http://www.w3.org/2001/XMLSchema" xmlns:xs="http://www.w3.org/2001/XMLSchema" xmlns:p="http://schemas.microsoft.com/office/2006/metadata/properties" xmlns:ns2="c46f62ac-a97f-4669-8ef0-cf5259aed0d4" xmlns:ns3="1f34b5f7-525c-49cd-a176-f2f082794d9b" targetNamespace="http://schemas.microsoft.com/office/2006/metadata/properties" ma:root="true" ma:fieldsID="52ee382217b7ad12bb6a5ee51a87d867" ns2:_="" ns3:_="">
    <xsd:import namespace="c46f62ac-a97f-4669-8ef0-cf5259aed0d4"/>
    <xsd:import namespace="1f34b5f7-525c-49cd-a176-f2f082794d9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6f62ac-a97f-4669-8ef0-cf5259aed0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9a5c005-6c08-4730-b1e7-27aa70185b9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34b5f7-525c-49cd-a176-f2f082794d9b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10e183de-f603-45b6-8025-43f135ae1f52}" ma:internalName="TaxCatchAll" ma:showField="CatchAllData" ma:web="1f34b5f7-525c-49cd-a176-f2f082794d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46f62ac-a97f-4669-8ef0-cf5259aed0d4">
      <Terms xmlns="http://schemas.microsoft.com/office/infopath/2007/PartnerControls"/>
    </lcf76f155ced4ddcb4097134ff3c332f>
    <TaxCatchAll xmlns="1f34b5f7-525c-49cd-a176-f2f082794d9b" xsi:nil="true"/>
  </documentManagement>
</p:properties>
</file>

<file path=customXml/itemProps1.xml><?xml version="1.0" encoding="utf-8"?>
<ds:datastoreItem xmlns:ds="http://schemas.openxmlformats.org/officeDocument/2006/customXml" ds:itemID="{94608691-BA96-4FC2-B5A9-7A1400A71BE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3D9F12F-7A27-4700-AF65-0B83C5255FDB}"/>
</file>

<file path=customXml/itemProps3.xml><?xml version="1.0" encoding="utf-8"?>
<ds:datastoreItem xmlns:ds="http://schemas.openxmlformats.org/officeDocument/2006/customXml" ds:itemID="{F3894296-CB70-4A4B-87BC-7B4AEE12277C}">
  <ds:schemaRefs>
    <ds:schemaRef ds:uri="8bf47cbe-0a1d-4906-94c9-600102e6764c"/>
    <ds:schemaRef ds:uri="52199339-f035-4ba7-9200-bdd393bc0c19"/>
    <ds:schemaRef ds:uri="http://www.w3.org/XML/1998/namespace"/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2754</TotalTime>
  <Words>577</Words>
  <Application>Microsoft Office PowerPoint</Application>
  <PresentationFormat>Widescreen</PresentationFormat>
  <Paragraphs>98</Paragraphs>
  <Slides>18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Corbel</vt:lpstr>
      <vt:lpstr>NTPreCursivefk</vt:lpstr>
      <vt:lpstr>Symbol</vt:lpstr>
      <vt:lpstr>Basis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Zoe Ayton</dc:creator>
  <cp:lastModifiedBy>Claire Alviti (SRPS)</cp:lastModifiedBy>
  <cp:revision>71</cp:revision>
  <cp:lastPrinted>2022-11-01T08:16:42Z</cp:lastPrinted>
  <dcterms:created xsi:type="dcterms:W3CDTF">2021-09-11T14:22:16Z</dcterms:created>
  <dcterms:modified xsi:type="dcterms:W3CDTF">2025-05-02T08:31:02Z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0x0101004BC5E8D57D87F840B0B45F6791778B8C</vt:lpwstr>
  </property>
</Properties>
</file>